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8"/>
  </p:notesMasterIdLst>
  <p:sldIdLst>
    <p:sldId id="256" r:id="rId2"/>
    <p:sldId id="291" r:id="rId3"/>
    <p:sldId id="289" r:id="rId4"/>
    <p:sldId id="288" r:id="rId5"/>
    <p:sldId id="257" r:id="rId6"/>
    <p:sldId id="258" r:id="rId7"/>
    <p:sldId id="259" r:id="rId8"/>
    <p:sldId id="264" r:id="rId9"/>
    <p:sldId id="261" r:id="rId10"/>
    <p:sldId id="262" r:id="rId11"/>
    <p:sldId id="260" r:id="rId12"/>
    <p:sldId id="263" r:id="rId13"/>
    <p:sldId id="266" r:id="rId14"/>
    <p:sldId id="267" r:id="rId15"/>
    <p:sldId id="282" r:id="rId16"/>
    <p:sldId id="268" r:id="rId17"/>
    <p:sldId id="283" r:id="rId18"/>
    <p:sldId id="269" r:id="rId19"/>
    <p:sldId id="270" r:id="rId20"/>
    <p:sldId id="271" r:id="rId21"/>
    <p:sldId id="284" r:id="rId22"/>
    <p:sldId id="272" r:id="rId23"/>
    <p:sldId id="285" r:id="rId24"/>
    <p:sldId id="273" r:id="rId25"/>
    <p:sldId id="286" r:id="rId26"/>
    <p:sldId id="274" r:id="rId27"/>
    <p:sldId id="294" r:id="rId28"/>
    <p:sldId id="293" r:id="rId29"/>
    <p:sldId id="292" r:id="rId30"/>
    <p:sldId id="295" r:id="rId31"/>
    <p:sldId id="296" r:id="rId32"/>
    <p:sldId id="297" r:id="rId33"/>
    <p:sldId id="298" r:id="rId34"/>
    <p:sldId id="299" r:id="rId35"/>
    <p:sldId id="300" r:id="rId36"/>
    <p:sldId id="287" r:id="rId37"/>
    <p:sldId id="275" r:id="rId38"/>
    <p:sldId id="276" r:id="rId39"/>
    <p:sldId id="281" r:id="rId40"/>
    <p:sldId id="277" r:id="rId41"/>
    <p:sldId id="278" r:id="rId42"/>
    <p:sldId id="279" r:id="rId43"/>
    <p:sldId id="301" r:id="rId44"/>
    <p:sldId id="302" r:id="rId45"/>
    <p:sldId id="303" r:id="rId46"/>
    <p:sldId id="304" r:id="rId4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60" autoAdjust="0"/>
    <p:restoredTop sz="95818" autoAdjust="0"/>
  </p:normalViewPr>
  <p:slideViewPr>
    <p:cSldViewPr>
      <p:cViewPr>
        <p:scale>
          <a:sx n="59" d="100"/>
          <a:sy n="59" d="100"/>
        </p:scale>
        <p:origin x="-1590" y="-1044"/>
      </p:cViewPr>
      <p:guideLst>
        <p:guide orient="horz" pos="2160"/>
        <p:guide pos="2880"/>
      </p:guideLst>
    </p:cSldViewPr>
  </p:slideViewPr>
  <p:outlineViewPr>
    <p:cViewPr>
      <p:scale>
        <a:sx n="33" d="100"/>
        <a:sy n="33" d="100"/>
      </p:scale>
      <p:origin x="0" y="1065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680CE7-711E-4CFA-9806-9EE6E6156F97}" type="doc">
      <dgm:prSet loTypeId="urn:microsoft.com/office/officeart/2005/8/layout/cycle6" loCatId="cycle" qsTypeId="urn:microsoft.com/office/officeart/2005/8/quickstyle/simple1#1" qsCatId="simple" csTypeId="urn:microsoft.com/office/officeart/2005/8/colors/colorful5" csCatId="colorful" phldr="1"/>
      <dgm:spPr/>
      <dgm:t>
        <a:bodyPr/>
        <a:lstStyle/>
        <a:p>
          <a:endParaRPr lang="el-GR"/>
        </a:p>
      </dgm:t>
    </dgm:pt>
    <dgm:pt modelId="{AC849226-1521-468E-844B-E174500D59A8}">
      <dgm:prSet phldrT="[Κείμενο]" custT="1"/>
      <dgm:spPr/>
      <dgm:t>
        <a:bodyPr/>
        <a:lstStyle/>
        <a:p>
          <a:r>
            <a:rPr lang="el-GR" sz="2400" b="1" dirty="0" smtClean="0"/>
            <a:t>νερόμυλος</a:t>
          </a:r>
          <a:endParaRPr lang="el-GR" sz="2400" b="1" dirty="0"/>
        </a:p>
      </dgm:t>
    </dgm:pt>
    <dgm:pt modelId="{9ED10B2E-D519-4372-BA54-DCE17B3054AB}" type="parTrans" cxnId="{4C497082-0B3F-426D-85D4-9B6AA52E101D}">
      <dgm:prSet/>
      <dgm:spPr/>
      <dgm:t>
        <a:bodyPr/>
        <a:lstStyle/>
        <a:p>
          <a:endParaRPr lang="el-GR"/>
        </a:p>
      </dgm:t>
    </dgm:pt>
    <dgm:pt modelId="{D76FDF1B-AAB3-47DB-8BBA-FFBA0D7FC87A}" type="sibTrans" cxnId="{4C497082-0B3F-426D-85D4-9B6AA52E101D}">
      <dgm:prSet/>
      <dgm:spPr/>
      <dgm:t>
        <a:bodyPr/>
        <a:lstStyle/>
        <a:p>
          <a:endParaRPr lang="el-GR" dirty="0"/>
        </a:p>
      </dgm:t>
    </dgm:pt>
    <dgm:pt modelId="{0C3320C5-F665-4419-8189-DF1B59B5341D}">
      <dgm:prSet phldrT="[Κείμενο]" custT="1"/>
      <dgm:spPr/>
      <dgm:t>
        <a:bodyPr/>
        <a:lstStyle/>
        <a:p>
          <a:r>
            <a:rPr lang="el-GR" sz="2400" b="1" dirty="0" smtClean="0"/>
            <a:t>υδραυλικός τροχός </a:t>
          </a:r>
          <a:endParaRPr lang="el-GR" sz="2400" b="1" dirty="0"/>
        </a:p>
      </dgm:t>
    </dgm:pt>
    <dgm:pt modelId="{161C777C-ABCE-4C20-B856-79CF1424ECE1}" type="parTrans" cxnId="{E0BC6A6A-9582-40A4-942D-1E29FAA756B0}">
      <dgm:prSet/>
      <dgm:spPr/>
      <dgm:t>
        <a:bodyPr/>
        <a:lstStyle/>
        <a:p>
          <a:endParaRPr lang="el-GR"/>
        </a:p>
      </dgm:t>
    </dgm:pt>
    <dgm:pt modelId="{C4EA7C4F-C0D4-4BDB-A273-5ECC1E84AE24}" type="sibTrans" cxnId="{E0BC6A6A-9582-40A4-942D-1E29FAA756B0}">
      <dgm:prSet/>
      <dgm:spPr/>
      <dgm:t>
        <a:bodyPr/>
        <a:lstStyle/>
        <a:p>
          <a:endParaRPr lang="el-GR" dirty="0"/>
        </a:p>
      </dgm:t>
    </dgm:pt>
    <dgm:pt modelId="{32C285CD-F236-4D9E-801D-B178ABAAC382}">
      <dgm:prSet phldrT="[Κείμενο]" custT="1"/>
      <dgm:spPr/>
      <dgm:t>
        <a:bodyPr/>
        <a:lstStyle/>
        <a:p>
          <a:r>
            <a:rPr lang="el-GR" sz="2400" b="1" dirty="0" smtClean="0"/>
            <a:t>μπαρουτόμυλος</a:t>
          </a:r>
          <a:endParaRPr lang="el-GR" sz="2400" b="1" dirty="0"/>
        </a:p>
      </dgm:t>
    </dgm:pt>
    <dgm:pt modelId="{5BCB2F8B-6A83-4A60-AC23-6DC471687EA2}" type="parTrans" cxnId="{E16D62BD-05C0-4262-88A2-47400C5F668D}">
      <dgm:prSet/>
      <dgm:spPr/>
      <dgm:t>
        <a:bodyPr/>
        <a:lstStyle/>
        <a:p>
          <a:endParaRPr lang="el-GR"/>
        </a:p>
      </dgm:t>
    </dgm:pt>
    <dgm:pt modelId="{C09ABB74-A239-4C23-B59D-BD27FDC7D0C8}" type="sibTrans" cxnId="{E16D62BD-05C0-4262-88A2-47400C5F668D}">
      <dgm:prSet/>
      <dgm:spPr/>
      <dgm:t>
        <a:bodyPr/>
        <a:lstStyle/>
        <a:p>
          <a:endParaRPr lang="el-GR" dirty="0"/>
        </a:p>
      </dgm:t>
    </dgm:pt>
    <dgm:pt modelId="{CB2F2B7C-859B-41EF-8D8B-F94682615028}">
      <dgm:prSet phldrT="[Κείμενο]" custT="1"/>
      <dgm:spPr/>
      <dgm:t>
        <a:bodyPr/>
        <a:lstStyle/>
        <a:p>
          <a:r>
            <a:rPr lang="el-GR" sz="2400" b="1" dirty="0" smtClean="0"/>
            <a:t>νεροτριβές</a:t>
          </a:r>
          <a:endParaRPr lang="el-GR" sz="2400" b="1" dirty="0"/>
        </a:p>
      </dgm:t>
    </dgm:pt>
    <dgm:pt modelId="{37E5A705-5831-41C1-B5FB-560F2F18A3B9}" type="parTrans" cxnId="{3F40491E-720E-4D17-A7D8-6024A7B70439}">
      <dgm:prSet/>
      <dgm:spPr/>
      <dgm:t>
        <a:bodyPr/>
        <a:lstStyle/>
        <a:p>
          <a:endParaRPr lang="el-GR"/>
        </a:p>
      </dgm:t>
    </dgm:pt>
    <dgm:pt modelId="{038C3926-0C3A-43CC-8251-9B1C52AFD0CF}" type="sibTrans" cxnId="{3F40491E-720E-4D17-A7D8-6024A7B70439}">
      <dgm:prSet/>
      <dgm:spPr/>
      <dgm:t>
        <a:bodyPr/>
        <a:lstStyle/>
        <a:p>
          <a:endParaRPr lang="el-GR" dirty="0"/>
        </a:p>
      </dgm:t>
    </dgm:pt>
    <dgm:pt modelId="{6A5B0BC7-DD1F-4168-91DA-86FE3C068C73}">
      <dgm:prSet phldrT="[Κείμενο]" custT="1"/>
      <dgm:spPr/>
      <dgm:t>
        <a:bodyPr/>
        <a:lstStyle/>
        <a:p>
          <a:r>
            <a:rPr lang="el-GR" sz="2400" b="1" dirty="0" smtClean="0"/>
            <a:t>υδροηλεκτρικές εγκαταστάσεις </a:t>
          </a:r>
          <a:endParaRPr lang="el-GR" sz="2400" b="1" dirty="0"/>
        </a:p>
      </dgm:t>
    </dgm:pt>
    <dgm:pt modelId="{4817E7C7-D33E-4995-A68F-74F213167645}" type="parTrans" cxnId="{9A333FCF-A553-4209-A71B-E36377098DA4}">
      <dgm:prSet/>
      <dgm:spPr/>
      <dgm:t>
        <a:bodyPr/>
        <a:lstStyle/>
        <a:p>
          <a:endParaRPr lang="el-GR"/>
        </a:p>
      </dgm:t>
    </dgm:pt>
    <dgm:pt modelId="{4387269F-EFA4-496F-A686-24941E1E6476}" type="sibTrans" cxnId="{9A333FCF-A553-4209-A71B-E36377098DA4}">
      <dgm:prSet/>
      <dgm:spPr/>
      <dgm:t>
        <a:bodyPr/>
        <a:lstStyle/>
        <a:p>
          <a:endParaRPr lang="el-GR" dirty="0"/>
        </a:p>
      </dgm:t>
    </dgm:pt>
    <dgm:pt modelId="{BC171F5B-45E3-4116-92E8-953E04E2C514}" type="pres">
      <dgm:prSet presAssocID="{61680CE7-711E-4CFA-9806-9EE6E6156F97}" presName="cycle" presStyleCnt="0">
        <dgm:presLayoutVars>
          <dgm:dir/>
          <dgm:resizeHandles val="exact"/>
        </dgm:presLayoutVars>
      </dgm:prSet>
      <dgm:spPr/>
      <dgm:t>
        <a:bodyPr/>
        <a:lstStyle/>
        <a:p>
          <a:endParaRPr lang="el-GR"/>
        </a:p>
      </dgm:t>
    </dgm:pt>
    <dgm:pt modelId="{8C531924-850D-447B-A86A-7C48D7969FC9}" type="pres">
      <dgm:prSet presAssocID="{AC849226-1521-468E-844B-E174500D59A8}" presName="node" presStyleLbl="node1" presStyleIdx="0" presStyleCnt="5" custScaleX="124556">
        <dgm:presLayoutVars>
          <dgm:bulletEnabled val="1"/>
        </dgm:presLayoutVars>
      </dgm:prSet>
      <dgm:spPr/>
      <dgm:t>
        <a:bodyPr/>
        <a:lstStyle/>
        <a:p>
          <a:endParaRPr lang="el-GR"/>
        </a:p>
      </dgm:t>
    </dgm:pt>
    <dgm:pt modelId="{02F5385C-489F-4C6E-8F50-A90669963BCB}" type="pres">
      <dgm:prSet presAssocID="{AC849226-1521-468E-844B-E174500D59A8}" presName="spNode" presStyleCnt="0"/>
      <dgm:spPr/>
    </dgm:pt>
    <dgm:pt modelId="{24E40EAD-2176-46BA-A6B4-10B3BACB8F8A}" type="pres">
      <dgm:prSet presAssocID="{D76FDF1B-AAB3-47DB-8BBA-FFBA0D7FC87A}" presName="sibTrans" presStyleLbl="sibTrans1D1" presStyleIdx="0" presStyleCnt="5"/>
      <dgm:spPr/>
      <dgm:t>
        <a:bodyPr/>
        <a:lstStyle/>
        <a:p>
          <a:endParaRPr lang="el-GR"/>
        </a:p>
      </dgm:t>
    </dgm:pt>
    <dgm:pt modelId="{7D226F95-3E12-4C40-A789-211771352340}" type="pres">
      <dgm:prSet presAssocID="{0C3320C5-F665-4419-8189-DF1B59B5341D}" presName="node" presStyleLbl="node1" presStyleIdx="1" presStyleCnt="5" custScaleX="121035">
        <dgm:presLayoutVars>
          <dgm:bulletEnabled val="1"/>
        </dgm:presLayoutVars>
      </dgm:prSet>
      <dgm:spPr/>
      <dgm:t>
        <a:bodyPr/>
        <a:lstStyle/>
        <a:p>
          <a:endParaRPr lang="el-GR"/>
        </a:p>
      </dgm:t>
    </dgm:pt>
    <dgm:pt modelId="{B1BBA209-2AD8-40FC-8A9F-C33D46EBDE16}" type="pres">
      <dgm:prSet presAssocID="{0C3320C5-F665-4419-8189-DF1B59B5341D}" presName="spNode" presStyleCnt="0"/>
      <dgm:spPr/>
    </dgm:pt>
    <dgm:pt modelId="{652B5096-C9D5-43D1-89B7-B1C77D813321}" type="pres">
      <dgm:prSet presAssocID="{C4EA7C4F-C0D4-4BDB-A273-5ECC1E84AE24}" presName="sibTrans" presStyleLbl="sibTrans1D1" presStyleIdx="1" presStyleCnt="5"/>
      <dgm:spPr/>
      <dgm:t>
        <a:bodyPr/>
        <a:lstStyle/>
        <a:p>
          <a:endParaRPr lang="el-GR"/>
        </a:p>
      </dgm:t>
    </dgm:pt>
    <dgm:pt modelId="{4FDFDF8B-F4DB-4C41-A6C4-9356B6290157}" type="pres">
      <dgm:prSet presAssocID="{32C285CD-F236-4D9E-801D-B178ABAAC382}" presName="node" presStyleLbl="node1" presStyleIdx="2" presStyleCnt="5" custScaleX="152137" custRadScaleRad="93604" custRadScaleInc="-37069">
        <dgm:presLayoutVars>
          <dgm:bulletEnabled val="1"/>
        </dgm:presLayoutVars>
      </dgm:prSet>
      <dgm:spPr/>
      <dgm:t>
        <a:bodyPr/>
        <a:lstStyle/>
        <a:p>
          <a:endParaRPr lang="el-GR"/>
        </a:p>
      </dgm:t>
    </dgm:pt>
    <dgm:pt modelId="{BBE702CE-469A-4F4B-BF03-1C6565B16CC8}" type="pres">
      <dgm:prSet presAssocID="{32C285CD-F236-4D9E-801D-B178ABAAC382}" presName="spNode" presStyleCnt="0"/>
      <dgm:spPr/>
    </dgm:pt>
    <dgm:pt modelId="{B7C83664-E4DB-4BEC-B62A-888CC96EE401}" type="pres">
      <dgm:prSet presAssocID="{C09ABB74-A239-4C23-B59D-BD27FDC7D0C8}" presName="sibTrans" presStyleLbl="sibTrans1D1" presStyleIdx="2" presStyleCnt="5"/>
      <dgm:spPr/>
      <dgm:t>
        <a:bodyPr/>
        <a:lstStyle/>
        <a:p>
          <a:endParaRPr lang="el-GR"/>
        </a:p>
      </dgm:t>
    </dgm:pt>
    <dgm:pt modelId="{47272128-521B-42FF-A149-BF9AD57D3904}" type="pres">
      <dgm:prSet presAssocID="{CB2F2B7C-859B-41EF-8D8B-F94682615028}" presName="node" presStyleLbl="node1" presStyleIdx="3" presStyleCnt="5" custScaleX="136020" custRadScaleRad="93194" custRadScaleInc="36012">
        <dgm:presLayoutVars>
          <dgm:bulletEnabled val="1"/>
        </dgm:presLayoutVars>
      </dgm:prSet>
      <dgm:spPr/>
      <dgm:t>
        <a:bodyPr/>
        <a:lstStyle/>
        <a:p>
          <a:endParaRPr lang="el-GR"/>
        </a:p>
      </dgm:t>
    </dgm:pt>
    <dgm:pt modelId="{6C52A624-9BA3-4F4D-9FB8-1F942883BB63}" type="pres">
      <dgm:prSet presAssocID="{CB2F2B7C-859B-41EF-8D8B-F94682615028}" presName="spNode" presStyleCnt="0"/>
      <dgm:spPr/>
    </dgm:pt>
    <dgm:pt modelId="{86D8A7F4-1F39-4131-9002-F38197E79BAF}" type="pres">
      <dgm:prSet presAssocID="{038C3926-0C3A-43CC-8251-9B1C52AFD0CF}" presName="sibTrans" presStyleLbl="sibTrans1D1" presStyleIdx="3" presStyleCnt="5"/>
      <dgm:spPr/>
      <dgm:t>
        <a:bodyPr/>
        <a:lstStyle/>
        <a:p>
          <a:endParaRPr lang="el-GR"/>
        </a:p>
      </dgm:t>
    </dgm:pt>
    <dgm:pt modelId="{F3961E53-8F6D-4728-AD80-F75E48DC4B26}" type="pres">
      <dgm:prSet presAssocID="{6A5B0BC7-DD1F-4168-91DA-86FE3C068C73}" presName="node" presStyleLbl="node1" presStyleIdx="4" presStyleCnt="5" custScaleX="149883">
        <dgm:presLayoutVars>
          <dgm:bulletEnabled val="1"/>
        </dgm:presLayoutVars>
      </dgm:prSet>
      <dgm:spPr/>
      <dgm:t>
        <a:bodyPr/>
        <a:lstStyle/>
        <a:p>
          <a:endParaRPr lang="el-GR"/>
        </a:p>
      </dgm:t>
    </dgm:pt>
    <dgm:pt modelId="{6336D6FC-527B-4C2A-913C-1345CF7EACE1}" type="pres">
      <dgm:prSet presAssocID="{6A5B0BC7-DD1F-4168-91DA-86FE3C068C73}" presName="spNode" presStyleCnt="0"/>
      <dgm:spPr/>
    </dgm:pt>
    <dgm:pt modelId="{5B2755C8-0508-4E98-A441-7F9CFBE598A8}" type="pres">
      <dgm:prSet presAssocID="{4387269F-EFA4-496F-A686-24941E1E6476}" presName="sibTrans" presStyleLbl="sibTrans1D1" presStyleIdx="4" presStyleCnt="5"/>
      <dgm:spPr/>
      <dgm:t>
        <a:bodyPr/>
        <a:lstStyle/>
        <a:p>
          <a:endParaRPr lang="el-GR"/>
        </a:p>
      </dgm:t>
    </dgm:pt>
  </dgm:ptLst>
  <dgm:cxnLst>
    <dgm:cxn modelId="{D4DE9C1F-6901-4A54-863B-E268F3378AAE}" type="presOf" srcId="{6A5B0BC7-DD1F-4168-91DA-86FE3C068C73}" destId="{F3961E53-8F6D-4728-AD80-F75E48DC4B26}" srcOrd="0" destOrd="0" presId="urn:microsoft.com/office/officeart/2005/8/layout/cycle6"/>
    <dgm:cxn modelId="{502EF07E-3556-479C-B757-8AFF47AC2EAD}" type="presOf" srcId="{D76FDF1B-AAB3-47DB-8BBA-FFBA0D7FC87A}" destId="{24E40EAD-2176-46BA-A6B4-10B3BACB8F8A}" srcOrd="0" destOrd="0" presId="urn:microsoft.com/office/officeart/2005/8/layout/cycle6"/>
    <dgm:cxn modelId="{D34C9EA1-5F2B-4784-969F-54D086849448}" type="presOf" srcId="{C09ABB74-A239-4C23-B59D-BD27FDC7D0C8}" destId="{B7C83664-E4DB-4BEC-B62A-888CC96EE401}" srcOrd="0" destOrd="0" presId="urn:microsoft.com/office/officeart/2005/8/layout/cycle6"/>
    <dgm:cxn modelId="{E16D62BD-05C0-4262-88A2-47400C5F668D}" srcId="{61680CE7-711E-4CFA-9806-9EE6E6156F97}" destId="{32C285CD-F236-4D9E-801D-B178ABAAC382}" srcOrd="2" destOrd="0" parTransId="{5BCB2F8B-6A83-4A60-AC23-6DC471687EA2}" sibTransId="{C09ABB74-A239-4C23-B59D-BD27FDC7D0C8}"/>
    <dgm:cxn modelId="{4C497082-0B3F-426D-85D4-9B6AA52E101D}" srcId="{61680CE7-711E-4CFA-9806-9EE6E6156F97}" destId="{AC849226-1521-468E-844B-E174500D59A8}" srcOrd="0" destOrd="0" parTransId="{9ED10B2E-D519-4372-BA54-DCE17B3054AB}" sibTransId="{D76FDF1B-AAB3-47DB-8BBA-FFBA0D7FC87A}"/>
    <dgm:cxn modelId="{3F40491E-720E-4D17-A7D8-6024A7B70439}" srcId="{61680CE7-711E-4CFA-9806-9EE6E6156F97}" destId="{CB2F2B7C-859B-41EF-8D8B-F94682615028}" srcOrd="3" destOrd="0" parTransId="{37E5A705-5831-41C1-B5FB-560F2F18A3B9}" sibTransId="{038C3926-0C3A-43CC-8251-9B1C52AFD0CF}"/>
    <dgm:cxn modelId="{A1B71DCF-6560-45FD-ACCB-BF5FEDCE0EA0}" type="presOf" srcId="{4387269F-EFA4-496F-A686-24941E1E6476}" destId="{5B2755C8-0508-4E98-A441-7F9CFBE598A8}" srcOrd="0" destOrd="0" presId="urn:microsoft.com/office/officeart/2005/8/layout/cycle6"/>
    <dgm:cxn modelId="{E0BC6A6A-9582-40A4-942D-1E29FAA756B0}" srcId="{61680CE7-711E-4CFA-9806-9EE6E6156F97}" destId="{0C3320C5-F665-4419-8189-DF1B59B5341D}" srcOrd="1" destOrd="0" parTransId="{161C777C-ABCE-4C20-B856-79CF1424ECE1}" sibTransId="{C4EA7C4F-C0D4-4BDB-A273-5ECC1E84AE24}"/>
    <dgm:cxn modelId="{D69DF490-118E-4F2A-A673-176F6E64DD8A}" type="presOf" srcId="{C4EA7C4F-C0D4-4BDB-A273-5ECC1E84AE24}" destId="{652B5096-C9D5-43D1-89B7-B1C77D813321}" srcOrd="0" destOrd="0" presId="urn:microsoft.com/office/officeart/2005/8/layout/cycle6"/>
    <dgm:cxn modelId="{6D918BE0-22A9-40C5-93BA-03A8B66495B7}" type="presOf" srcId="{32C285CD-F236-4D9E-801D-B178ABAAC382}" destId="{4FDFDF8B-F4DB-4C41-A6C4-9356B6290157}" srcOrd="0" destOrd="0" presId="urn:microsoft.com/office/officeart/2005/8/layout/cycle6"/>
    <dgm:cxn modelId="{5DA4FA0E-D9D5-4B41-A39B-A2569519F693}" type="presOf" srcId="{CB2F2B7C-859B-41EF-8D8B-F94682615028}" destId="{47272128-521B-42FF-A149-BF9AD57D3904}" srcOrd="0" destOrd="0" presId="urn:microsoft.com/office/officeart/2005/8/layout/cycle6"/>
    <dgm:cxn modelId="{4A5A4098-771B-4E0F-96DE-F703EAD66555}" type="presOf" srcId="{038C3926-0C3A-43CC-8251-9B1C52AFD0CF}" destId="{86D8A7F4-1F39-4131-9002-F38197E79BAF}" srcOrd="0" destOrd="0" presId="urn:microsoft.com/office/officeart/2005/8/layout/cycle6"/>
    <dgm:cxn modelId="{16CD5327-0274-4F60-98B7-F9F2B3251D27}" type="presOf" srcId="{0C3320C5-F665-4419-8189-DF1B59B5341D}" destId="{7D226F95-3E12-4C40-A789-211771352340}" srcOrd="0" destOrd="0" presId="urn:microsoft.com/office/officeart/2005/8/layout/cycle6"/>
    <dgm:cxn modelId="{C672F0A3-F520-4420-A9DE-64B588A85D87}" type="presOf" srcId="{AC849226-1521-468E-844B-E174500D59A8}" destId="{8C531924-850D-447B-A86A-7C48D7969FC9}" srcOrd="0" destOrd="0" presId="urn:microsoft.com/office/officeart/2005/8/layout/cycle6"/>
    <dgm:cxn modelId="{3CEBDED4-824B-4C8A-AD78-32B34CD75D69}" type="presOf" srcId="{61680CE7-711E-4CFA-9806-9EE6E6156F97}" destId="{BC171F5B-45E3-4116-92E8-953E04E2C514}" srcOrd="0" destOrd="0" presId="urn:microsoft.com/office/officeart/2005/8/layout/cycle6"/>
    <dgm:cxn modelId="{9A333FCF-A553-4209-A71B-E36377098DA4}" srcId="{61680CE7-711E-4CFA-9806-9EE6E6156F97}" destId="{6A5B0BC7-DD1F-4168-91DA-86FE3C068C73}" srcOrd="4" destOrd="0" parTransId="{4817E7C7-D33E-4995-A68F-74F213167645}" sibTransId="{4387269F-EFA4-496F-A686-24941E1E6476}"/>
    <dgm:cxn modelId="{9831FCB4-2CBC-4504-BF32-88723E9F7FDA}" type="presParOf" srcId="{BC171F5B-45E3-4116-92E8-953E04E2C514}" destId="{8C531924-850D-447B-A86A-7C48D7969FC9}" srcOrd="0" destOrd="0" presId="urn:microsoft.com/office/officeart/2005/8/layout/cycle6"/>
    <dgm:cxn modelId="{8C8912AE-89F9-4DC4-A2EA-E999EEA6CEFD}" type="presParOf" srcId="{BC171F5B-45E3-4116-92E8-953E04E2C514}" destId="{02F5385C-489F-4C6E-8F50-A90669963BCB}" srcOrd="1" destOrd="0" presId="urn:microsoft.com/office/officeart/2005/8/layout/cycle6"/>
    <dgm:cxn modelId="{45C94C01-BB87-4557-8B1A-125E6C187F0C}" type="presParOf" srcId="{BC171F5B-45E3-4116-92E8-953E04E2C514}" destId="{24E40EAD-2176-46BA-A6B4-10B3BACB8F8A}" srcOrd="2" destOrd="0" presId="urn:microsoft.com/office/officeart/2005/8/layout/cycle6"/>
    <dgm:cxn modelId="{2AC4BFC8-ACA0-4F1D-AFED-A61A3156A248}" type="presParOf" srcId="{BC171F5B-45E3-4116-92E8-953E04E2C514}" destId="{7D226F95-3E12-4C40-A789-211771352340}" srcOrd="3" destOrd="0" presId="urn:microsoft.com/office/officeart/2005/8/layout/cycle6"/>
    <dgm:cxn modelId="{6473203E-CC66-45DE-8888-20F0DCC743A5}" type="presParOf" srcId="{BC171F5B-45E3-4116-92E8-953E04E2C514}" destId="{B1BBA209-2AD8-40FC-8A9F-C33D46EBDE16}" srcOrd="4" destOrd="0" presId="urn:microsoft.com/office/officeart/2005/8/layout/cycle6"/>
    <dgm:cxn modelId="{9E049AA0-F850-4C9C-ADAA-F40D8737EF61}" type="presParOf" srcId="{BC171F5B-45E3-4116-92E8-953E04E2C514}" destId="{652B5096-C9D5-43D1-89B7-B1C77D813321}" srcOrd="5" destOrd="0" presId="urn:microsoft.com/office/officeart/2005/8/layout/cycle6"/>
    <dgm:cxn modelId="{C68D8038-0521-4EF1-BF0E-3C02576DFD64}" type="presParOf" srcId="{BC171F5B-45E3-4116-92E8-953E04E2C514}" destId="{4FDFDF8B-F4DB-4C41-A6C4-9356B6290157}" srcOrd="6" destOrd="0" presId="urn:microsoft.com/office/officeart/2005/8/layout/cycle6"/>
    <dgm:cxn modelId="{42E69F05-9AC8-4C02-8825-85032405FF41}" type="presParOf" srcId="{BC171F5B-45E3-4116-92E8-953E04E2C514}" destId="{BBE702CE-469A-4F4B-BF03-1C6565B16CC8}" srcOrd="7" destOrd="0" presId="urn:microsoft.com/office/officeart/2005/8/layout/cycle6"/>
    <dgm:cxn modelId="{BD43EADA-4AFD-4837-AD83-2A6B9452CE45}" type="presParOf" srcId="{BC171F5B-45E3-4116-92E8-953E04E2C514}" destId="{B7C83664-E4DB-4BEC-B62A-888CC96EE401}" srcOrd="8" destOrd="0" presId="urn:microsoft.com/office/officeart/2005/8/layout/cycle6"/>
    <dgm:cxn modelId="{1785657F-D5AB-48D7-8997-5D5218B2BB72}" type="presParOf" srcId="{BC171F5B-45E3-4116-92E8-953E04E2C514}" destId="{47272128-521B-42FF-A149-BF9AD57D3904}" srcOrd="9" destOrd="0" presId="urn:microsoft.com/office/officeart/2005/8/layout/cycle6"/>
    <dgm:cxn modelId="{4C6F19FA-DE52-47D3-A00B-D21892844ACD}" type="presParOf" srcId="{BC171F5B-45E3-4116-92E8-953E04E2C514}" destId="{6C52A624-9BA3-4F4D-9FB8-1F942883BB63}" srcOrd="10" destOrd="0" presId="urn:microsoft.com/office/officeart/2005/8/layout/cycle6"/>
    <dgm:cxn modelId="{21268C1A-A6C3-4CDC-A0A4-EE6993410A75}" type="presParOf" srcId="{BC171F5B-45E3-4116-92E8-953E04E2C514}" destId="{86D8A7F4-1F39-4131-9002-F38197E79BAF}" srcOrd="11" destOrd="0" presId="urn:microsoft.com/office/officeart/2005/8/layout/cycle6"/>
    <dgm:cxn modelId="{F3D29EC2-1054-4096-8895-ED6558444B94}" type="presParOf" srcId="{BC171F5B-45E3-4116-92E8-953E04E2C514}" destId="{F3961E53-8F6D-4728-AD80-F75E48DC4B26}" srcOrd="12" destOrd="0" presId="urn:microsoft.com/office/officeart/2005/8/layout/cycle6"/>
    <dgm:cxn modelId="{72B10CA1-AF1B-4FA6-B05E-E8E211876611}" type="presParOf" srcId="{BC171F5B-45E3-4116-92E8-953E04E2C514}" destId="{6336D6FC-527B-4C2A-913C-1345CF7EACE1}" srcOrd="13" destOrd="0" presId="urn:microsoft.com/office/officeart/2005/8/layout/cycle6"/>
    <dgm:cxn modelId="{59CC1C97-487E-439E-8D9A-6EC407D5C6A4}" type="presParOf" srcId="{BC171F5B-45E3-4116-92E8-953E04E2C514}" destId="{5B2755C8-0508-4E98-A441-7F9CFBE598A8}" srcOrd="14"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4C44B6-CEF9-4D15-84F4-9CFA86709D66}" type="doc">
      <dgm:prSet loTypeId="urn:microsoft.com/office/officeart/2005/8/layout/list1" loCatId="list" qsTypeId="urn:microsoft.com/office/officeart/2005/8/quickstyle/simple1#2" qsCatId="simple" csTypeId="urn:microsoft.com/office/officeart/2005/8/colors/colorful3" csCatId="colorful" phldr="1"/>
      <dgm:spPr/>
      <dgm:t>
        <a:bodyPr/>
        <a:lstStyle/>
        <a:p>
          <a:endParaRPr lang="el-GR"/>
        </a:p>
      </dgm:t>
    </dgm:pt>
    <dgm:pt modelId="{818FCF31-2B22-432D-8343-5B17C4809E88}">
      <dgm:prSet phldrT="[Κείμενο]" custT="1"/>
      <dgm:spPr/>
      <dgm:t>
        <a:bodyPr/>
        <a:lstStyle/>
        <a:p>
          <a:r>
            <a:rPr lang="el-GR" sz="3200" b="1" dirty="0" smtClean="0"/>
            <a:t>Υδροηλεκτρικά φράγματα</a:t>
          </a:r>
          <a:endParaRPr lang="el-GR" sz="3200" b="1" dirty="0"/>
        </a:p>
      </dgm:t>
    </dgm:pt>
    <dgm:pt modelId="{C267FBA1-CB17-4DED-837F-C0DFF4A53FBA}" type="parTrans" cxnId="{1EEC9B06-DC2B-4EE0-A44C-8110A2560110}">
      <dgm:prSet/>
      <dgm:spPr/>
      <dgm:t>
        <a:bodyPr/>
        <a:lstStyle/>
        <a:p>
          <a:endParaRPr lang="el-GR"/>
        </a:p>
      </dgm:t>
    </dgm:pt>
    <dgm:pt modelId="{792E9CE0-A418-416C-8DCD-67AD370E32F7}" type="sibTrans" cxnId="{1EEC9B06-DC2B-4EE0-A44C-8110A2560110}">
      <dgm:prSet/>
      <dgm:spPr/>
      <dgm:t>
        <a:bodyPr/>
        <a:lstStyle/>
        <a:p>
          <a:endParaRPr lang="el-GR"/>
        </a:p>
      </dgm:t>
    </dgm:pt>
    <dgm:pt modelId="{CA3A613A-0AAD-4C25-971D-5730E7566951}">
      <dgm:prSet phldrT="[Κείμενο]" custT="1"/>
      <dgm:spPr/>
      <dgm:t>
        <a:bodyPr/>
        <a:lstStyle/>
        <a:p>
          <a:r>
            <a:rPr lang="el-GR" sz="3200" b="1" dirty="0" smtClean="0"/>
            <a:t>Αρδευτικά φράγματα</a:t>
          </a:r>
          <a:endParaRPr lang="el-GR" sz="3200" b="1" dirty="0"/>
        </a:p>
      </dgm:t>
    </dgm:pt>
    <dgm:pt modelId="{9193337B-C362-40F0-90AA-71C6C1A7C2C8}" type="parTrans" cxnId="{110EC8E8-4EF0-4D44-9FCC-B8E0F5B42EB2}">
      <dgm:prSet/>
      <dgm:spPr/>
      <dgm:t>
        <a:bodyPr/>
        <a:lstStyle/>
        <a:p>
          <a:endParaRPr lang="el-GR"/>
        </a:p>
      </dgm:t>
    </dgm:pt>
    <dgm:pt modelId="{4CB6CC7B-7BF4-439E-9C93-48B006D73CE7}" type="sibTrans" cxnId="{110EC8E8-4EF0-4D44-9FCC-B8E0F5B42EB2}">
      <dgm:prSet/>
      <dgm:spPr/>
      <dgm:t>
        <a:bodyPr/>
        <a:lstStyle/>
        <a:p>
          <a:endParaRPr lang="el-GR"/>
        </a:p>
      </dgm:t>
    </dgm:pt>
    <dgm:pt modelId="{70B437EA-4A85-4668-A2AC-60F60D38B22E}">
      <dgm:prSet phldrT="[Κείμενο]" custT="1"/>
      <dgm:spPr/>
      <dgm:t>
        <a:bodyPr/>
        <a:lstStyle/>
        <a:p>
          <a:r>
            <a:rPr lang="el-GR" sz="3200" b="1" dirty="0" smtClean="0"/>
            <a:t>Φράγματα για ύδρευση</a:t>
          </a:r>
          <a:endParaRPr lang="el-GR" sz="3200" b="1" dirty="0"/>
        </a:p>
      </dgm:t>
    </dgm:pt>
    <dgm:pt modelId="{A2392FFF-6782-4AC1-8291-BA59D5C6EB5C}" type="parTrans" cxnId="{D66211DA-823B-49F0-A54E-FC97D8AF3EE8}">
      <dgm:prSet/>
      <dgm:spPr/>
      <dgm:t>
        <a:bodyPr/>
        <a:lstStyle/>
        <a:p>
          <a:endParaRPr lang="el-GR"/>
        </a:p>
      </dgm:t>
    </dgm:pt>
    <dgm:pt modelId="{03CC7F6F-E0AC-4D90-A4E1-B0B0646BAF08}" type="sibTrans" cxnId="{D66211DA-823B-49F0-A54E-FC97D8AF3EE8}">
      <dgm:prSet/>
      <dgm:spPr/>
      <dgm:t>
        <a:bodyPr/>
        <a:lstStyle/>
        <a:p>
          <a:endParaRPr lang="el-GR"/>
        </a:p>
      </dgm:t>
    </dgm:pt>
    <dgm:pt modelId="{5C17F1FC-79CC-4EE8-BA05-9737569DC2B2}" type="pres">
      <dgm:prSet presAssocID="{3A4C44B6-CEF9-4D15-84F4-9CFA86709D66}" presName="linear" presStyleCnt="0">
        <dgm:presLayoutVars>
          <dgm:dir/>
          <dgm:animLvl val="lvl"/>
          <dgm:resizeHandles val="exact"/>
        </dgm:presLayoutVars>
      </dgm:prSet>
      <dgm:spPr/>
      <dgm:t>
        <a:bodyPr/>
        <a:lstStyle/>
        <a:p>
          <a:endParaRPr lang="el-GR"/>
        </a:p>
      </dgm:t>
    </dgm:pt>
    <dgm:pt modelId="{0731DF1D-42EA-4331-8CE7-16301F217631}" type="pres">
      <dgm:prSet presAssocID="{818FCF31-2B22-432D-8343-5B17C4809E88}" presName="parentLin" presStyleCnt="0"/>
      <dgm:spPr/>
    </dgm:pt>
    <dgm:pt modelId="{AF397888-589E-4072-8D79-15418C2C59EB}" type="pres">
      <dgm:prSet presAssocID="{818FCF31-2B22-432D-8343-5B17C4809E88}" presName="parentLeftMargin" presStyleLbl="node1" presStyleIdx="0" presStyleCnt="3"/>
      <dgm:spPr/>
      <dgm:t>
        <a:bodyPr/>
        <a:lstStyle/>
        <a:p>
          <a:endParaRPr lang="el-GR"/>
        </a:p>
      </dgm:t>
    </dgm:pt>
    <dgm:pt modelId="{CFC6B02F-00DD-476E-A62F-4B07B2E2D9C5}" type="pres">
      <dgm:prSet presAssocID="{818FCF31-2B22-432D-8343-5B17C4809E88}" presName="parentText" presStyleLbl="node1" presStyleIdx="0" presStyleCnt="3">
        <dgm:presLayoutVars>
          <dgm:chMax val="0"/>
          <dgm:bulletEnabled val="1"/>
        </dgm:presLayoutVars>
      </dgm:prSet>
      <dgm:spPr/>
      <dgm:t>
        <a:bodyPr/>
        <a:lstStyle/>
        <a:p>
          <a:endParaRPr lang="el-GR"/>
        </a:p>
      </dgm:t>
    </dgm:pt>
    <dgm:pt modelId="{0DFE553F-EC44-4576-8C32-9DA53527A9EA}" type="pres">
      <dgm:prSet presAssocID="{818FCF31-2B22-432D-8343-5B17C4809E88}" presName="negativeSpace" presStyleCnt="0"/>
      <dgm:spPr/>
    </dgm:pt>
    <dgm:pt modelId="{2BA02687-B18A-4F65-866E-BC3363BC6CC7}" type="pres">
      <dgm:prSet presAssocID="{818FCF31-2B22-432D-8343-5B17C4809E88}" presName="childText" presStyleLbl="conFgAcc1" presStyleIdx="0" presStyleCnt="3">
        <dgm:presLayoutVars>
          <dgm:bulletEnabled val="1"/>
        </dgm:presLayoutVars>
      </dgm:prSet>
      <dgm:spPr/>
    </dgm:pt>
    <dgm:pt modelId="{CFB86892-E957-473E-8B58-97C43238F9D9}" type="pres">
      <dgm:prSet presAssocID="{792E9CE0-A418-416C-8DCD-67AD370E32F7}" presName="spaceBetweenRectangles" presStyleCnt="0"/>
      <dgm:spPr/>
    </dgm:pt>
    <dgm:pt modelId="{A950A90A-8288-41EB-A84A-28EE98A4A27A}" type="pres">
      <dgm:prSet presAssocID="{CA3A613A-0AAD-4C25-971D-5730E7566951}" presName="parentLin" presStyleCnt="0"/>
      <dgm:spPr/>
    </dgm:pt>
    <dgm:pt modelId="{E6E5C216-6B2A-4DD6-A960-F1E9FB6A4C98}" type="pres">
      <dgm:prSet presAssocID="{CA3A613A-0AAD-4C25-971D-5730E7566951}" presName="parentLeftMargin" presStyleLbl="node1" presStyleIdx="0" presStyleCnt="3"/>
      <dgm:spPr/>
      <dgm:t>
        <a:bodyPr/>
        <a:lstStyle/>
        <a:p>
          <a:endParaRPr lang="el-GR"/>
        </a:p>
      </dgm:t>
    </dgm:pt>
    <dgm:pt modelId="{B4C466FB-2523-4FDE-99CC-7CB5F2B2B077}" type="pres">
      <dgm:prSet presAssocID="{CA3A613A-0AAD-4C25-971D-5730E7566951}" presName="parentText" presStyleLbl="node1" presStyleIdx="1" presStyleCnt="3">
        <dgm:presLayoutVars>
          <dgm:chMax val="0"/>
          <dgm:bulletEnabled val="1"/>
        </dgm:presLayoutVars>
      </dgm:prSet>
      <dgm:spPr/>
      <dgm:t>
        <a:bodyPr/>
        <a:lstStyle/>
        <a:p>
          <a:endParaRPr lang="el-GR"/>
        </a:p>
      </dgm:t>
    </dgm:pt>
    <dgm:pt modelId="{B31AE5B9-D814-4F57-B1B9-AEBCBB39AD0F}" type="pres">
      <dgm:prSet presAssocID="{CA3A613A-0AAD-4C25-971D-5730E7566951}" presName="negativeSpace" presStyleCnt="0"/>
      <dgm:spPr/>
    </dgm:pt>
    <dgm:pt modelId="{1557E6C2-DBD5-4E76-A443-A12F1291C85D}" type="pres">
      <dgm:prSet presAssocID="{CA3A613A-0AAD-4C25-971D-5730E7566951}" presName="childText" presStyleLbl="conFgAcc1" presStyleIdx="1" presStyleCnt="3">
        <dgm:presLayoutVars>
          <dgm:bulletEnabled val="1"/>
        </dgm:presLayoutVars>
      </dgm:prSet>
      <dgm:spPr/>
    </dgm:pt>
    <dgm:pt modelId="{A052FC46-EEC9-4231-B861-DCEBE97CB7AC}" type="pres">
      <dgm:prSet presAssocID="{4CB6CC7B-7BF4-439E-9C93-48B006D73CE7}" presName="spaceBetweenRectangles" presStyleCnt="0"/>
      <dgm:spPr/>
    </dgm:pt>
    <dgm:pt modelId="{FE4F1D8D-4053-4F37-B813-9216DACAD6C8}" type="pres">
      <dgm:prSet presAssocID="{70B437EA-4A85-4668-A2AC-60F60D38B22E}" presName="parentLin" presStyleCnt="0"/>
      <dgm:spPr/>
    </dgm:pt>
    <dgm:pt modelId="{755B4862-91E0-4586-B828-390B09DBB616}" type="pres">
      <dgm:prSet presAssocID="{70B437EA-4A85-4668-A2AC-60F60D38B22E}" presName="parentLeftMargin" presStyleLbl="node1" presStyleIdx="1" presStyleCnt="3"/>
      <dgm:spPr/>
      <dgm:t>
        <a:bodyPr/>
        <a:lstStyle/>
        <a:p>
          <a:endParaRPr lang="el-GR"/>
        </a:p>
      </dgm:t>
    </dgm:pt>
    <dgm:pt modelId="{D56056AD-59DA-45B5-8684-B4CA006BCDF1}" type="pres">
      <dgm:prSet presAssocID="{70B437EA-4A85-4668-A2AC-60F60D38B22E}" presName="parentText" presStyleLbl="node1" presStyleIdx="2" presStyleCnt="3">
        <dgm:presLayoutVars>
          <dgm:chMax val="0"/>
          <dgm:bulletEnabled val="1"/>
        </dgm:presLayoutVars>
      </dgm:prSet>
      <dgm:spPr/>
      <dgm:t>
        <a:bodyPr/>
        <a:lstStyle/>
        <a:p>
          <a:endParaRPr lang="el-GR"/>
        </a:p>
      </dgm:t>
    </dgm:pt>
    <dgm:pt modelId="{47C489B6-F0E0-4379-8F75-A45C8E2ECD91}" type="pres">
      <dgm:prSet presAssocID="{70B437EA-4A85-4668-A2AC-60F60D38B22E}" presName="negativeSpace" presStyleCnt="0"/>
      <dgm:spPr/>
    </dgm:pt>
    <dgm:pt modelId="{B3E9C196-F2FC-4789-8E84-8BDADE6C9132}" type="pres">
      <dgm:prSet presAssocID="{70B437EA-4A85-4668-A2AC-60F60D38B22E}" presName="childText" presStyleLbl="conFgAcc1" presStyleIdx="2" presStyleCnt="3">
        <dgm:presLayoutVars>
          <dgm:bulletEnabled val="1"/>
        </dgm:presLayoutVars>
      </dgm:prSet>
      <dgm:spPr/>
    </dgm:pt>
  </dgm:ptLst>
  <dgm:cxnLst>
    <dgm:cxn modelId="{D66211DA-823B-49F0-A54E-FC97D8AF3EE8}" srcId="{3A4C44B6-CEF9-4D15-84F4-9CFA86709D66}" destId="{70B437EA-4A85-4668-A2AC-60F60D38B22E}" srcOrd="2" destOrd="0" parTransId="{A2392FFF-6782-4AC1-8291-BA59D5C6EB5C}" sibTransId="{03CC7F6F-E0AC-4D90-A4E1-B0B0646BAF08}"/>
    <dgm:cxn modelId="{687ECCE2-A5AA-4637-BBDE-692DE2F69BA3}" type="presOf" srcId="{CA3A613A-0AAD-4C25-971D-5730E7566951}" destId="{B4C466FB-2523-4FDE-99CC-7CB5F2B2B077}" srcOrd="1" destOrd="0" presId="urn:microsoft.com/office/officeart/2005/8/layout/list1"/>
    <dgm:cxn modelId="{110EC8E8-4EF0-4D44-9FCC-B8E0F5B42EB2}" srcId="{3A4C44B6-CEF9-4D15-84F4-9CFA86709D66}" destId="{CA3A613A-0AAD-4C25-971D-5730E7566951}" srcOrd="1" destOrd="0" parTransId="{9193337B-C362-40F0-90AA-71C6C1A7C2C8}" sibTransId="{4CB6CC7B-7BF4-439E-9C93-48B006D73CE7}"/>
    <dgm:cxn modelId="{1EEC9B06-DC2B-4EE0-A44C-8110A2560110}" srcId="{3A4C44B6-CEF9-4D15-84F4-9CFA86709D66}" destId="{818FCF31-2B22-432D-8343-5B17C4809E88}" srcOrd="0" destOrd="0" parTransId="{C267FBA1-CB17-4DED-837F-C0DFF4A53FBA}" sibTransId="{792E9CE0-A418-416C-8DCD-67AD370E32F7}"/>
    <dgm:cxn modelId="{F161402B-194C-4B29-9D45-482898439366}" type="presOf" srcId="{70B437EA-4A85-4668-A2AC-60F60D38B22E}" destId="{755B4862-91E0-4586-B828-390B09DBB616}" srcOrd="0" destOrd="0" presId="urn:microsoft.com/office/officeart/2005/8/layout/list1"/>
    <dgm:cxn modelId="{3A64FE9C-5EDF-4AA2-8EE1-3D338E9DC23E}" type="presOf" srcId="{3A4C44B6-CEF9-4D15-84F4-9CFA86709D66}" destId="{5C17F1FC-79CC-4EE8-BA05-9737569DC2B2}" srcOrd="0" destOrd="0" presId="urn:microsoft.com/office/officeart/2005/8/layout/list1"/>
    <dgm:cxn modelId="{CA68E33E-CF7D-40C8-98E2-101CF28368D4}" type="presOf" srcId="{818FCF31-2B22-432D-8343-5B17C4809E88}" destId="{AF397888-589E-4072-8D79-15418C2C59EB}" srcOrd="0" destOrd="0" presId="urn:microsoft.com/office/officeart/2005/8/layout/list1"/>
    <dgm:cxn modelId="{D493A52B-6125-43E5-988B-666BA09EB131}" type="presOf" srcId="{CA3A613A-0AAD-4C25-971D-5730E7566951}" destId="{E6E5C216-6B2A-4DD6-A960-F1E9FB6A4C98}" srcOrd="0" destOrd="0" presId="urn:microsoft.com/office/officeart/2005/8/layout/list1"/>
    <dgm:cxn modelId="{8B1DC704-C3F9-4B9E-9F65-F0CB070EC714}" type="presOf" srcId="{818FCF31-2B22-432D-8343-5B17C4809E88}" destId="{CFC6B02F-00DD-476E-A62F-4B07B2E2D9C5}" srcOrd="1" destOrd="0" presId="urn:microsoft.com/office/officeart/2005/8/layout/list1"/>
    <dgm:cxn modelId="{9DC40771-BD7A-47B7-AFBC-1BCF4CE29670}" type="presOf" srcId="{70B437EA-4A85-4668-A2AC-60F60D38B22E}" destId="{D56056AD-59DA-45B5-8684-B4CA006BCDF1}" srcOrd="1" destOrd="0" presId="urn:microsoft.com/office/officeart/2005/8/layout/list1"/>
    <dgm:cxn modelId="{B9C7890F-91EC-442D-94A8-96192A71C0A3}" type="presParOf" srcId="{5C17F1FC-79CC-4EE8-BA05-9737569DC2B2}" destId="{0731DF1D-42EA-4331-8CE7-16301F217631}" srcOrd="0" destOrd="0" presId="urn:microsoft.com/office/officeart/2005/8/layout/list1"/>
    <dgm:cxn modelId="{2ADBF151-AC42-4BB0-8740-C6AA44BA5E24}" type="presParOf" srcId="{0731DF1D-42EA-4331-8CE7-16301F217631}" destId="{AF397888-589E-4072-8D79-15418C2C59EB}" srcOrd="0" destOrd="0" presId="urn:microsoft.com/office/officeart/2005/8/layout/list1"/>
    <dgm:cxn modelId="{080926A1-6E42-4FFA-BE93-4CF58115D25E}" type="presParOf" srcId="{0731DF1D-42EA-4331-8CE7-16301F217631}" destId="{CFC6B02F-00DD-476E-A62F-4B07B2E2D9C5}" srcOrd="1" destOrd="0" presId="urn:microsoft.com/office/officeart/2005/8/layout/list1"/>
    <dgm:cxn modelId="{998864BF-D994-4B09-BC9C-5038E79595EB}" type="presParOf" srcId="{5C17F1FC-79CC-4EE8-BA05-9737569DC2B2}" destId="{0DFE553F-EC44-4576-8C32-9DA53527A9EA}" srcOrd="1" destOrd="0" presId="urn:microsoft.com/office/officeart/2005/8/layout/list1"/>
    <dgm:cxn modelId="{F7F17B52-4425-4A88-8A6B-12AD6D5F2A5C}" type="presParOf" srcId="{5C17F1FC-79CC-4EE8-BA05-9737569DC2B2}" destId="{2BA02687-B18A-4F65-866E-BC3363BC6CC7}" srcOrd="2" destOrd="0" presId="urn:microsoft.com/office/officeart/2005/8/layout/list1"/>
    <dgm:cxn modelId="{F59FDF36-F89A-492A-8B85-DBF20FBF037E}" type="presParOf" srcId="{5C17F1FC-79CC-4EE8-BA05-9737569DC2B2}" destId="{CFB86892-E957-473E-8B58-97C43238F9D9}" srcOrd="3" destOrd="0" presId="urn:microsoft.com/office/officeart/2005/8/layout/list1"/>
    <dgm:cxn modelId="{A35841FF-38DA-4E53-B7D8-02C5F2CF22AD}" type="presParOf" srcId="{5C17F1FC-79CC-4EE8-BA05-9737569DC2B2}" destId="{A950A90A-8288-41EB-A84A-28EE98A4A27A}" srcOrd="4" destOrd="0" presId="urn:microsoft.com/office/officeart/2005/8/layout/list1"/>
    <dgm:cxn modelId="{9FA35540-BD35-463D-B44D-43A41B510491}" type="presParOf" srcId="{A950A90A-8288-41EB-A84A-28EE98A4A27A}" destId="{E6E5C216-6B2A-4DD6-A960-F1E9FB6A4C98}" srcOrd="0" destOrd="0" presId="urn:microsoft.com/office/officeart/2005/8/layout/list1"/>
    <dgm:cxn modelId="{C2A65116-8612-4E76-983C-4638BA418C3A}" type="presParOf" srcId="{A950A90A-8288-41EB-A84A-28EE98A4A27A}" destId="{B4C466FB-2523-4FDE-99CC-7CB5F2B2B077}" srcOrd="1" destOrd="0" presId="urn:microsoft.com/office/officeart/2005/8/layout/list1"/>
    <dgm:cxn modelId="{258CC7AD-6142-4CDA-B279-E55C1380AAF2}" type="presParOf" srcId="{5C17F1FC-79CC-4EE8-BA05-9737569DC2B2}" destId="{B31AE5B9-D814-4F57-B1B9-AEBCBB39AD0F}" srcOrd="5" destOrd="0" presId="urn:microsoft.com/office/officeart/2005/8/layout/list1"/>
    <dgm:cxn modelId="{0C1E3340-D5C8-42E1-A785-1946BB466598}" type="presParOf" srcId="{5C17F1FC-79CC-4EE8-BA05-9737569DC2B2}" destId="{1557E6C2-DBD5-4E76-A443-A12F1291C85D}" srcOrd="6" destOrd="0" presId="urn:microsoft.com/office/officeart/2005/8/layout/list1"/>
    <dgm:cxn modelId="{1DCEACFA-98E3-434B-BE9E-49D12066EA5D}" type="presParOf" srcId="{5C17F1FC-79CC-4EE8-BA05-9737569DC2B2}" destId="{A052FC46-EEC9-4231-B861-DCEBE97CB7AC}" srcOrd="7" destOrd="0" presId="urn:microsoft.com/office/officeart/2005/8/layout/list1"/>
    <dgm:cxn modelId="{CD30F59F-062E-459A-AB1F-D9E4AFADD921}" type="presParOf" srcId="{5C17F1FC-79CC-4EE8-BA05-9737569DC2B2}" destId="{FE4F1D8D-4053-4F37-B813-9216DACAD6C8}" srcOrd="8" destOrd="0" presId="urn:microsoft.com/office/officeart/2005/8/layout/list1"/>
    <dgm:cxn modelId="{933AA29A-7FDA-45DE-9707-5CFF4CFA85D7}" type="presParOf" srcId="{FE4F1D8D-4053-4F37-B813-9216DACAD6C8}" destId="{755B4862-91E0-4586-B828-390B09DBB616}" srcOrd="0" destOrd="0" presId="urn:microsoft.com/office/officeart/2005/8/layout/list1"/>
    <dgm:cxn modelId="{9DD754D4-25F5-45A6-9801-D4C55C387AD7}" type="presParOf" srcId="{FE4F1D8D-4053-4F37-B813-9216DACAD6C8}" destId="{D56056AD-59DA-45B5-8684-B4CA006BCDF1}" srcOrd="1" destOrd="0" presId="urn:microsoft.com/office/officeart/2005/8/layout/list1"/>
    <dgm:cxn modelId="{D8CA196F-B662-4D13-AD6B-522CDD0A8E42}" type="presParOf" srcId="{5C17F1FC-79CC-4EE8-BA05-9737569DC2B2}" destId="{47C489B6-F0E0-4379-8F75-A45C8E2ECD91}" srcOrd="9" destOrd="0" presId="urn:microsoft.com/office/officeart/2005/8/layout/list1"/>
    <dgm:cxn modelId="{D7B36733-E659-4F74-B35F-9D72E76F3CAA}" type="presParOf" srcId="{5C17F1FC-79CC-4EE8-BA05-9737569DC2B2}" destId="{B3E9C196-F2FC-4789-8E84-8BDADE6C9132}"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l-GR"/>
          </a:p>
        </p:txBody>
      </p:sp>
      <p:sp>
        <p:nvSpPr>
          <p:cNvPr id="655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2BB359B8-1752-4DAC-A240-F2A4BF12C62C}" type="datetimeFigureOut">
              <a:rPr lang="el-GR"/>
              <a:pPr>
                <a:defRPr/>
              </a:pPr>
              <a:t>2/4/2012</a:t>
            </a:fld>
            <a:endParaRPr lang="el-GR"/>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55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l-GR"/>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7B5C96FA-A4CA-4CAC-B556-5ECB42B37F3B}"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marL="228600" indent="-228600" eaLnBrk="1" hangingPunct="1"/>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16DAB7B0-685B-472A-ABE2-7D93FCD72ADA}" type="datetimeFigureOut">
              <a:rPr lang="el-GR"/>
              <a:pPr>
                <a:defRPr/>
              </a:pPr>
              <a:t>2/4/2012</a:t>
            </a:fld>
            <a:endParaRPr lang="el-GR" dirty="0"/>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0A78623-A156-4677-B655-182B52AD0DAB}" type="slidenum">
              <a:rPr lang="el-GR"/>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6812AF1D-6148-4C0C-A5D1-E256AA108154}" type="datetimeFigureOut">
              <a:rPr lang="el-GR"/>
              <a:pPr>
                <a:defRPr/>
              </a:pPr>
              <a:t>2/4/2012</a:t>
            </a:fld>
            <a:endParaRPr lang="el-GR" dirty="0"/>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C4F012A-591F-4C24-BB32-FC84EF9E3072}"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85BF7324-3E64-4654-909C-1A08294BC5F6}" type="datetimeFigureOut">
              <a:rPr lang="el-GR"/>
              <a:pPr>
                <a:defRPr/>
              </a:pPr>
              <a:t>2/4/2012</a:t>
            </a:fld>
            <a:endParaRPr lang="el-GR" dirty="0"/>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4D204A1-9530-47E7-BBB5-8A6E498C0F91}"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B56082DA-D1AF-46C6-8BBF-44861DBC39C4}" type="datetimeFigureOut">
              <a:rPr lang="el-GR"/>
              <a:pPr>
                <a:defRPr/>
              </a:pPr>
              <a:t>2/4/2012</a:t>
            </a:fld>
            <a:endParaRPr lang="el-GR" dirty="0"/>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FBB666D-6DDF-4A83-8A82-733ECCC36440}"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37CDBA88-1E69-47E7-8B3A-F93C360A3F65}" type="datetimeFigureOut">
              <a:rPr lang="el-GR"/>
              <a:pPr>
                <a:defRPr/>
              </a:pPr>
              <a:t>2/4/2012</a:t>
            </a:fld>
            <a:endParaRPr lang="el-GR" dirty="0"/>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BD9E9A2-1B4E-42DE-B149-22272A69FEA7}"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B4630086-439F-4046-B5C8-CB9E3CC26A44}" type="datetimeFigureOut">
              <a:rPr lang="el-GR"/>
              <a:pPr>
                <a:defRPr/>
              </a:pPr>
              <a:t>2/4/2012</a:t>
            </a:fld>
            <a:endParaRPr lang="el-GR" dirty="0"/>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466795A5-F68B-4F47-A682-7A44DDBA55B5}"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71E3242E-4D88-4FFB-ADAF-818EE89D759D}" type="datetimeFigureOut">
              <a:rPr lang="el-GR"/>
              <a:pPr>
                <a:defRPr/>
              </a:pPr>
              <a:t>2/4/2012</a:t>
            </a:fld>
            <a:endParaRPr lang="el-GR" dirty="0"/>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FF150E31-4512-43B1-A5C5-C6DA04E98BBF}"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C5A4C082-100A-46BA-959A-38243C303C1A}" type="datetimeFigureOut">
              <a:rPr lang="el-GR"/>
              <a:pPr>
                <a:defRPr/>
              </a:pPr>
              <a:t>2/4/2012</a:t>
            </a:fld>
            <a:endParaRPr lang="el-GR" dirty="0"/>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ECFA7B8B-9874-45A1-AFF1-C261B2490CFF}"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721034AB-D3E8-49EC-A5C4-B25AB813D08B}" type="datetimeFigureOut">
              <a:rPr lang="el-GR"/>
              <a:pPr>
                <a:defRPr/>
              </a:pPr>
              <a:t>2/4/2012</a:t>
            </a:fld>
            <a:endParaRPr lang="el-GR" dirty="0"/>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D8B5D3D2-0434-41EA-840C-6600CB696159}"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EF4CDA7C-DF12-4AB4-86E7-7694E2D3096E}" type="datetimeFigureOut">
              <a:rPr lang="el-GR"/>
              <a:pPr>
                <a:defRPr/>
              </a:pPr>
              <a:t>2/4/2012</a:t>
            </a:fld>
            <a:endParaRPr lang="el-GR" dirty="0"/>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C51E8964-87AB-4632-A577-FEAE9F9589C1}"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AD878A5A-C03F-4607-B341-139848E8464F}" type="datetimeFigureOut">
              <a:rPr lang="el-GR"/>
              <a:pPr>
                <a:defRPr/>
              </a:pPr>
              <a:t>2/4/2012</a:t>
            </a:fld>
            <a:endParaRPr lang="el-GR" dirty="0"/>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0BA4A199-1281-44EC-BBFD-DE12A0C6F570}"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60298E5-F95C-43DF-B377-DE2EC03A34C1}" type="datetimeFigureOut">
              <a:rPr lang="el-GR"/>
              <a:pPr>
                <a:defRPr/>
              </a:pPr>
              <a:t>2/4/2012</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D4D6E99-E594-4A5F-96F6-D7EA3095987B}" type="slidenum">
              <a:rPr lang="el-GR"/>
              <a:pPr>
                <a:defRPr/>
              </a:pPr>
              <a:t>‹#›</a:t>
            </a:fld>
            <a:endParaRPr lang="el-GR"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l.wikipedia.org/wiki/%CE%91%CF%81%CF%87%CE%B5%CE%AF%CE%BF:Taiwan_JungHua_Dam.JPG" TargetMode="External"/><Relationship Id="rId1" Type="http://schemas.openxmlformats.org/officeDocument/2006/relationships/slideLayout" Target="../slideLayouts/slideLayout2.xml"/><Relationship Id="rId4" Type="http://schemas.openxmlformats.org/officeDocument/2006/relationships/image" Target="http://upload.wikimedia.org/wikipedia/commons/thumb/e/e0/Taiwan_JungHua_Dam.JPG/200px-Taiwan_JungHua_Dam.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l.wikipedia.org/wiki/%CE%91%CF%81%CF%87%CE%B5%CE%AF%CE%BF:Lake_Doxa_3.JPG" TargetMode="External"/><Relationship Id="rId1" Type="http://schemas.openxmlformats.org/officeDocument/2006/relationships/slideLayout" Target="../slideLayouts/slideLayout2.xml"/><Relationship Id="rId4" Type="http://schemas.openxmlformats.org/officeDocument/2006/relationships/image" Target="http://upload.wikimedia.org/wikipedia/commons/thumb/3/3e/Lake_Doxa_3.JPG/200px-Lake_Doxa_3.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l.wikipedia.org/wiki/%CE%91%CF%81%CF%87%CE%B5%CE%AF%CE%BF:Kastraki_lake_1.JPG" TargetMode="External"/><Relationship Id="rId1" Type="http://schemas.openxmlformats.org/officeDocument/2006/relationships/slideLayout" Target="../slideLayouts/slideLayout2.xml"/><Relationship Id="rId4" Type="http://schemas.openxmlformats.org/officeDocument/2006/relationships/image" Target="http://upload.wikimedia.org/wikipedia/commons/thumb/8/85/Kastraki_lake_1.JPG/200px-Kastraki_lake_1.JP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http://www.orion-pub.gr/images/ef7.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el.wikipedia.org/wiki/%CE%91%CF%81%CF%87%CE%B5%CE%AF%CE%BF:20090530_Dam_of_Artificial_Lake_Marathon_Attica_Greece.jpg" TargetMode="External"/><Relationship Id="rId1" Type="http://schemas.openxmlformats.org/officeDocument/2006/relationships/slideLayout" Target="../slideLayouts/slideLayout2.xml"/><Relationship Id="rId4" Type="http://schemas.openxmlformats.org/officeDocument/2006/relationships/image" Target="http://upload.wikimedia.org/wikipedia/commons/thumb/c/c4/20090530_Dam_of_Artificial_Lake_Marathon_Attica_Greece.jpg/300px-20090530_Dam_of_Artificial_Lake_Marathon_Attica_Greece.jp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l.wikipedia.org/wiki/%CE%91%CF%81%CF%87%CE%B5%CE%AF%CE%BF:Servia_bridge_over_Polyfytos_lake,_Kozani,_Greece.jpg" TargetMode="External"/><Relationship Id="rId1" Type="http://schemas.openxmlformats.org/officeDocument/2006/relationships/slideLayout" Target="../slideLayouts/slideLayout2.xml"/><Relationship Id="rId4" Type="http://schemas.openxmlformats.org/officeDocument/2006/relationships/image" Target="http://upload.wikimedia.org/wikipedia/commons/thumb/7/74/Servia_bridge_over_Polyfytos_lake,_Kozani,_Greece.jpg/180px-Servia_bridge_over_Polyfytos_lake,_Kozani,_Greece.jp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http://ga.water.usgs.gov/edu/pictures/wcclouds.jpg" TargetMode="External"/><Relationship Id="rId13" Type="http://schemas.openxmlformats.org/officeDocument/2006/relationships/hyperlink" Target="http://el.wikipedia.org/wiki/%CE%A5%CE%B3%CF%81%CF%8C" TargetMode="External"/><Relationship Id="rId18" Type="http://schemas.openxmlformats.org/officeDocument/2006/relationships/hyperlink" Target="http://el.wikipedia.org/wiki/%CE%A5%CE%B4%CF%81%CE%B1%CF%84%CE%BC%CF%8C%CF%82" TargetMode="External"/><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hyperlink" Target="http://el.wikipedia.org/wiki/%CE%A3%CF%84%CE%B5%CF%81%CE%B5%CF%8C" TargetMode="External"/><Relationship Id="rId17" Type="http://schemas.openxmlformats.org/officeDocument/2006/relationships/hyperlink" Target="http://el.wikipedia.org/wiki/%CE%91%CE%AD%CF%81%CE%B9%CE%BF" TargetMode="External"/><Relationship Id="rId2" Type="http://schemas.openxmlformats.org/officeDocument/2006/relationships/notesSlide" Target="../notesSlides/notesSlide1.xml"/><Relationship Id="rId16" Type="http://schemas.openxmlformats.org/officeDocument/2006/relationships/hyperlink" Target="http://el.wikipedia.org/wiki/%CE%98%CE%AC%CE%BB%CE%B1%CF%83%CF%83%CE%B1" TargetMode="External"/><Relationship Id="rId1" Type="http://schemas.openxmlformats.org/officeDocument/2006/relationships/slideLayout" Target="../slideLayouts/slideLayout2.xml"/><Relationship Id="rId6" Type="http://schemas.openxmlformats.org/officeDocument/2006/relationships/image" Target="http://ga.water.usgs.gov/edu/pictures/wcsublimation.jpg" TargetMode="External"/><Relationship Id="rId11" Type="http://schemas.openxmlformats.org/officeDocument/2006/relationships/hyperlink" Target="http://el.wikipedia.org/wiki/%CE%9A%CE%B1%CF%84%CE%AC%CF%83%CF%84%CE%B1%CF%83%CE%B7_%CF%84%CE%B7%CF%82_%CF%8D%CE%BB%CE%B7%CF%82" TargetMode="External"/><Relationship Id="rId5" Type="http://schemas.openxmlformats.org/officeDocument/2006/relationships/image" Target="../media/image3.jpeg"/><Relationship Id="rId15" Type="http://schemas.openxmlformats.org/officeDocument/2006/relationships/hyperlink" Target="http://el.wikipedia.org/wiki/%CE%9B%CE%AF%CE%BC%CE%BD%CE%B7" TargetMode="External"/><Relationship Id="rId10" Type="http://schemas.openxmlformats.org/officeDocument/2006/relationships/image" Target="http://ga.water.usgs.gov/edu/pictures/wcprecipitationstorm.jpg" TargetMode="External"/><Relationship Id="rId4" Type="http://schemas.openxmlformats.org/officeDocument/2006/relationships/image" Target="http://ga.water.usgs.gov/edu/pictures/wcpicevaporation.jpg" TargetMode="External"/><Relationship Id="rId9" Type="http://schemas.openxmlformats.org/officeDocument/2006/relationships/image" Target="../media/image5.jpeg"/><Relationship Id="rId14" Type="http://schemas.openxmlformats.org/officeDocument/2006/relationships/hyperlink" Target="http://el.wikipedia.org/wiki/%CE%A0%CE%BF%CF%84%CE%AC%CE%BC%CE%B9"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http://upload.wikimedia.org/wikipedia/commons/thumb/4/48/Storm_Approaching_Anna_Bay.JPG/250px-Storm_Approaching_Anna_Bay.JPG"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http://upload.wikimedia.org/wikipedia/commons/thumb/c/c8/Thunderstorm_formation.jpg/500px-Thunderstorm_formation.jpg"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l.wikipedia.org/wiki/%CE%A5%CE%B3%CF%81%CF%8C" TargetMode="External"/><Relationship Id="rId3" Type="http://schemas.openxmlformats.org/officeDocument/2006/relationships/image" Target="http://ga.water.usgs.gov/edu/pictures/wcicegreenland.jpg" TargetMode="External"/><Relationship Id="rId7" Type="http://schemas.openxmlformats.org/officeDocument/2006/relationships/hyperlink" Target="http://el.wikipedia.org/wiki/%CE%A1%CE%B5%CF%85%CF%83%CF%84%CF%8C"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http://upload.wikimedia.org/wikipedia/commons/thumb/1/18/Kochendes_wasser02.jpg/200px-Kochendes_wasser02.jpg" TargetMode="External"/><Relationship Id="rId11" Type="http://schemas.openxmlformats.org/officeDocument/2006/relationships/hyperlink" Target="http://el.wikipedia.org/wiki/%CE%A6%CF%85%CF%83%CE%B9%CE%BA%CE%AE" TargetMode="External"/><Relationship Id="rId5" Type="http://schemas.openxmlformats.org/officeDocument/2006/relationships/image" Target="../media/image7.jpeg"/><Relationship Id="rId10" Type="http://schemas.openxmlformats.org/officeDocument/2006/relationships/hyperlink" Target="http://el.wikipedia.org/wiki/%CE%A3%CF%84%CE%B5%CF%81%CE%B5%CF%8C" TargetMode="External"/><Relationship Id="rId4" Type="http://schemas.openxmlformats.org/officeDocument/2006/relationships/hyperlink" Target="http://el.wikipedia.org/wiki/%CE%91%CF%81%CF%87%CE%B5%CE%AF%CE%BF:Kochendes_wasser02.jpg" TargetMode="External"/><Relationship Id="rId9" Type="http://schemas.openxmlformats.org/officeDocument/2006/relationships/hyperlink" Target="http://el.wikipedia.org/wiki/%CE%91%CE%AD%CF%81%CE%B9%CE%B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99592" y="764704"/>
            <a:ext cx="7772400" cy="1470025"/>
          </a:xfrm>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txBody>
          <a:bodyPr rtlCol="0">
            <a:normAutofit/>
          </a:bodyPr>
          <a:lstStyle/>
          <a:p>
            <a:pPr eaLnBrk="1" fontAlgn="auto" hangingPunct="1">
              <a:spcAft>
                <a:spcPts val="0"/>
              </a:spcAft>
              <a:defRPr/>
            </a:pPr>
            <a:r>
              <a:rPr lang="el-GR" sz="5400" b="1" dirty="0" smtClean="0">
                <a:solidFill>
                  <a:schemeClr val="accent1">
                    <a:lumMod val="50000"/>
                  </a:schemeClr>
                </a:solidFill>
              </a:rPr>
              <a:t>ΤΟΥ ΝΕΡΟΥ ΟΙ ΔΡΟΜΟΙ </a:t>
            </a:r>
            <a:endParaRPr lang="el-GR" sz="5400" b="1" dirty="0">
              <a:solidFill>
                <a:schemeClr val="accent1">
                  <a:lumMod val="50000"/>
                </a:schemeClr>
              </a:solidFill>
            </a:endParaRPr>
          </a:p>
        </p:txBody>
      </p:sp>
      <p:sp>
        <p:nvSpPr>
          <p:cNvPr id="3" name="2 - Υπότιτλος"/>
          <p:cNvSpPr>
            <a:spLocks noGrp="1"/>
          </p:cNvSpPr>
          <p:nvPr>
            <p:ph type="subTitle" idx="1"/>
          </p:nvPr>
        </p:nvSpPr>
        <p:spPr>
          <a:xfrm>
            <a:off x="0" y="5105400"/>
            <a:ext cx="4787900" cy="1752600"/>
          </a:xfrm>
        </p:spPr>
        <p:txBody>
          <a:bodyPr rtlCol="0">
            <a:normAutofit fontScale="85000" lnSpcReduction="20000"/>
          </a:bodyPr>
          <a:lstStyle/>
          <a:p>
            <a:pPr eaLnBrk="1" fontAlgn="auto" hangingPunct="1">
              <a:spcAft>
                <a:spcPts val="0"/>
              </a:spcAft>
              <a:buFont typeface="Arial" pitchFamily="34" charset="0"/>
              <a:buNone/>
              <a:defRPr/>
            </a:pPr>
            <a:r>
              <a:rPr lang="el-GR" dirty="0" smtClean="0"/>
              <a:t>ΒΑΡΒΑΚΕΙΟΣ ΣΧΟΛΗ </a:t>
            </a:r>
          </a:p>
          <a:p>
            <a:pPr eaLnBrk="1" fontAlgn="auto" hangingPunct="1">
              <a:spcAft>
                <a:spcPts val="0"/>
              </a:spcAft>
              <a:buFont typeface="Arial" pitchFamily="34" charset="0"/>
              <a:buNone/>
              <a:defRPr/>
            </a:pPr>
            <a:r>
              <a:rPr lang="el-GR" dirty="0" smtClean="0"/>
              <a:t>ΠΡΟΤΥΠΟ ΠΕΙΡΑΜΑΤΙΚΟ ΛΥΚΕΙΟ</a:t>
            </a:r>
          </a:p>
          <a:p>
            <a:pPr eaLnBrk="1" fontAlgn="auto" hangingPunct="1">
              <a:spcAft>
                <a:spcPts val="0"/>
              </a:spcAft>
              <a:buFont typeface="Arial" pitchFamily="34" charset="0"/>
              <a:buNone/>
              <a:defRPr/>
            </a:pPr>
            <a:endParaRPr lang="el-GR" dirty="0" smtClean="0"/>
          </a:p>
          <a:p>
            <a:pPr eaLnBrk="1" fontAlgn="auto" hangingPunct="1">
              <a:spcAft>
                <a:spcPts val="0"/>
              </a:spcAft>
              <a:buFont typeface="Arial" pitchFamily="34" charset="0"/>
              <a:buNone/>
              <a:defRPr/>
            </a:pPr>
            <a:r>
              <a:rPr lang="el-GR" dirty="0" smtClean="0"/>
              <a:t>Α’ ΛΥΚΕΙΟΥ</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 Τίτλος"/>
          <p:cNvSpPr>
            <a:spLocks noGrp="1"/>
          </p:cNvSpPr>
          <p:nvPr>
            <p:ph type="title"/>
          </p:nvPr>
        </p:nvSpPr>
        <p:spPr/>
        <p:txBody>
          <a:bodyPr/>
          <a:lstStyle/>
          <a:p>
            <a:pPr eaLnBrk="1" hangingPunct="1"/>
            <a:r>
              <a:rPr lang="el-GR" sz="3600" b="1" smtClean="0"/>
              <a:t>Φράγματα</a:t>
            </a:r>
            <a:endParaRPr lang="el-GR" sz="3600" smtClean="0"/>
          </a:p>
        </p:txBody>
      </p:sp>
      <p:sp>
        <p:nvSpPr>
          <p:cNvPr id="24578" name="2 - Θέση περιεχομένου"/>
          <p:cNvSpPr>
            <a:spLocks noGrp="1"/>
          </p:cNvSpPr>
          <p:nvPr>
            <p:ph idx="1"/>
          </p:nvPr>
        </p:nvSpPr>
        <p:spPr>
          <a:xfrm>
            <a:off x="457200" y="1484313"/>
            <a:ext cx="8229600" cy="4525962"/>
          </a:xfrm>
        </p:spPr>
        <p:txBody>
          <a:bodyPr/>
          <a:lstStyle/>
          <a:p>
            <a:pPr eaLnBrk="1" hangingPunct="1">
              <a:buFont typeface="Arial" charset="0"/>
              <a:buNone/>
            </a:pPr>
            <a:r>
              <a:rPr lang="el-GR" b="1" smtClean="0"/>
              <a:t>Η κατασκευή ενός φράγματος και η</a:t>
            </a:r>
          </a:p>
          <a:p>
            <a:pPr eaLnBrk="1" hangingPunct="1">
              <a:buFont typeface="Arial" charset="0"/>
              <a:buNone/>
            </a:pPr>
            <a:r>
              <a:rPr lang="el-GR" b="1" smtClean="0"/>
              <a:t>δημιουργία τεχνητής λίμνης δημιουργεί</a:t>
            </a:r>
          </a:p>
          <a:p>
            <a:pPr eaLnBrk="1" hangingPunct="1">
              <a:buFont typeface="Arial" charset="0"/>
              <a:buNone/>
            </a:pPr>
            <a:r>
              <a:rPr lang="el-GR" b="1" smtClean="0"/>
              <a:t>διαταραχές στο φυσικό περιβάλλον :</a:t>
            </a:r>
          </a:p>
          <a:p>
            <a:pPr eaLnBrk="1" hangingPunct="1"/>
            <a:r>
              <a:rPr lang="el-GR" b="1" smtClean="0"/>
              <a:t>πιέσεις στο υπέδαφος</a:t>
            </a:r>
          </a:p>
          <a:p>
            <a:pPr eaLnBrk="1" hangingPunct="1"/>
            <a:r>
              <a:rPr lang="el-GR" b="1" smtClean="0"/>
              <a:t>διαβρώσεις</a:t>
            </a:r>
          </a:p>
          <a:p>
            <a:pPr eaLnBrk="1" hangingPunct="1"/>
            <a:r>
              <a:rPr lang="el-GR" b="1" smtClean="0"/>
              <a:t>κατολισθήσεις</a:t>
            </a:r>
          </a:p>
          <a:p>
            <a:pPr eaLnBrk="1" hangingPunct="1"/>
            <a:r>
              <a:rPr lang="el-GR" b="1" smtClean="0"/>
              <a:t>διαρροές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Τίτλος"/>
          <p:cNvSpPr>
            <a:spLocks noGrp="1"/>
          </p:cNvSpPr>
          <p:nvPr>
            <p:ph type="title"/>
          </p:nvPr>
        </p:nvSpPr>
        <p:spPr/>
        <p:txBody>
          <a:bodyPr/>
          <a:lstStyle/>
          <a:p>
            <a:pPr eaLnBrk="1" hangingPunct="1"/>
            <a:r>
              <a:rPr lang="el-GR" sz="3600" b="1" smtClean="0"/>
              <a:t>Φράγματα της Ελλάδας</a:t>
            </a:r>
          </a:p>
        </p:txBody>
      </p:sp>
      <p:graphicFrame>
        <p:nvGraphicFramePr>
          <p:cNvPr id="4" name="3 - Θέση περιεχομένου"/>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 Τίτλος"/>
          <p:cNvSpPr>
            <a:spLocks noGrp="1"/>
          </p:cNvSpPr>
          <p:nvPr>
            <p:ph type="title"/>
          </p:nvPr>
        </p:nvSpPr>
        <p:spPr/>
        <p:txBody>
          <a:bodyPr/>
          <a:lstStyle/>
          <a:p>
            <a:pPr eaLnBrk="1" hangingPunct="1"/>
            <a:r>
              <a:rPr lang="el-GR" sz="3600" b="1" smtClean="0"/>
              <a:t>Τεχνητή λίμνη</a:t>
            </a:r>
          </a:p>
        </p:txBody>
      </p:sp>
      <p:sp>
        <p:nvSpPr>
          <p:cNvPr id="3" name="2 - Θέση περιεχομένου"/>
          <p:cNvSpPr>
            <a:spLocks noGrp="1"/>
          </p:cNvSpPr>
          <p:nvPr>
            <p:ph idx="1"/>
          </p:nvPr>
        </p:nvSpPr>
        <p:spPr>
          <a:xfrm flipH="1" flipV="1">
            <a:off x="6300788" y="4365625"/>
            <a:ext cx="215900" cy="71438"/>
          </a:xfrm>
        </p:spPr>
        <p:txBody>
          <a:bodyPr rtlCol="0">
            <a:normAutofit fontScale="25000" lnSpcReduction="20000"/>
          </a:bodyPr>
          <a:lstStyle/>
          <a:p>
            <a:pPr eaLnBrk="1" fontAlgn="auto" hangingPunct="1">
              <a:spcAft>
                <a:spcPts val="0"/>
              </a:spcAft>
              <a:buFont typeface="Arial" pitchFamily="34" charset="0"/>
              <a:buNone/>
              <a:defRPr/>
            </a:pPr>
            <a:endParaRPr lang="el-GR" dirty="0"/>
          </a:p>
        </p:txBody>
      </p:sp>
      <p:pic>
        <p:nvPicPr>
          <p:cNvPr id="1026" name="Picture 2" descr="http://upload.wikimedia.org/wikipedia/commons/thumb/e/e0/Taiwan_JungHua_Dam.JPG/200px-Taiwan_JungHua_Dam.JPG">
            <a:hlinkClick r:id="rId2"/>
          </p:cNvPr>
          <p:cNvPicPr>
            <a:picLocks noChangeAspect="1" noChangeArrowheads="1"/>
          </p:cNvPicPr>
          <p:nvPr/>
        </p:nvPicPr>
        <p:blipFill>
          <a:blip r:embed="rId3" r:link="rId4" cstate="print"/>
          <a:srcRect/>
          <a:stretch>
            <a:fillRect/>
          </a:stretch>
        </p:blipFill>
        <p:spPr bwMode="auto">
          <a:xfrm>
            <a:off x="1619672" y="1700808"/>
            <a:ext cx="5856651" cy="43924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 Τίτλος"/>
          <p:cNvSpPr>
            <a:spLocks noGrp="1"/>
          </p:cNvSpPr>
          <p:nvPr>
            <p:ph type="title"/>
          </p:nvPr>
        </p:nvSpPr>
        <p:spPr/>
        <p:txBody>
          <a:bodyPr/>
          <a:lstStyle/>
          <a:p>
            <a:pPr eaLnBrk="1" hangingPunct="1"/>
            <a:endParaRPr lang="el-GR" smtClean="0"/>
          </a:p>
        </p:txBody>
      </p:sp>
      <p:sp>
        <p:nvSpPr>
          <p:cNvPr id="27650" name="2 - Θέση περιεχομένου"/>
          <p:cNvSpPr>
            <a:spLocks noGrp="1"/>
          </p:cNvSpPr>
          <p:nvPr>
            <p:ph idx="1"/>
          </p:nvPr>
        </p:nvSpPr>
        <p:spPr>
          <a:xfrm>
            <a:off x="457200" y="1196975"/>
            <a:ext cx="8229600" cy="4929188"/>
          </a:xfrm>
        </p:spPr>
        <p:txBody>
          <a:bodyPr/>
          <a:lstStyle/>
          <a:p>
            <a:pPr algn="ctr" eaLnBrk="1" hangingPunct="1"/>
            <a:endParaRPr lang="el-GR" b="1" smtClean="0"/>
          </a:p>
          <a:p>
            <a:pPr algn="ctr" eaLnBrk="1" hangingPunct="1">
              <a:buFont typeface="Arial" charset="0"/>
              <a:buNone/>
            </a:pPr>
            <a:r>
              <a:rPr lang="el-GR" b="1" smtClean="0"/>
              <a:t>Τεχνητή λίμνη αποκαλούμε κάθε λίμνη που σχηματίστηκε με κατασκευή φράγματος στη ροή ποταμών ή μικρότερων υδάτινων ρευμάτων.</a:t>
            </a:r>
          </a:p>
          <a:p>
            <a:pPr algn="ctr" eaLnBrk="1" hangingPunct="1">
              <a:buFont typeface="Arial" charset="0"/>
              <a:buNone/>
            </a:pPr>
            <a:endParaRPr lang="el-GR" b="1" smtClean="0"/>
          </a:p>
          <a:p>
            <a:pPr algn="ctr" eaLnBrk="1" hangingPunct="1">
              <a:buFont typeface="Arial" charset="0"/>
              <a:buNone/>
            </a:pPr>
            <a:r>
              <a:rPr lang="el-GR" b="1" smtClean="0"/>
              <a:t>Ο τεχνικός της όρος είναι Ταμιευτήρας.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Τίτλος"/>
          <p:cNvSpPr>
            <a:spLocks noGrp="1"/>
          </p:cNvSpPr>
          <p:nvPr>
            <p:ph type="title"/>
          </p:nvPr>
        </p:nvSpPr>
        <p:spPr/>
        <p:txBody>
          <a:bodyPr/>
          <a:lstStyle/>
          <a:p>
            <a:pPr eaLnBrk="1" hangingPunct="1"/>
            <a:r>
              <a:rPr lang="el-GR" sz="3600" b="1" smtClean="0"/>
              <a:t>Λίμνη Πλαστήρα ή Ταυρωπού </a:t>
            </a:r>
          </a:p>
        </p:txBody>
      </p:sp>
      <p:sp>
        <p:nvSpPr>
          <p:cNvPr id="28674" name="2 - Θέση περιεχομένου"/>
          <p:cNvSpPr>
            <a:spLocks noGrp="1"/>
          </p:cNvSpPr>
          <p:nvPr>
            <p:ph idx="1"/>
          </p:nvPr>
        </p:nvSpPr>
        <p:spPr/>
        <p:txBody>
          <a:bodyPr/>
          <a:lstStyle/>
          <a:p>
            <a:pPr eaLnBrk="1" hangingPunct="1"/>
            <a:r>
              <a:rPr lang="el-GR" smtClean="0"/>
              <a:t>Σχηματίστηκε το 1959 με το φράγμα στον ποταμό Ταυρωπό, στο Ν. Καρδίτσας.</a:t>
            </a:r>
          </a:p>
          <a:p>
            <a:pPr eaLnBrk="1" hangingPunct="1"/>
            <a:r>
              <a:rPr lang="el-GR" smtClean="0"/>
              <a:t>Η ιδέα κατασκευής της οφείλεται στο </a:t>
            </a:r>
          </a:p>
          <a:p>
            <a:pPr eaLnBrk="1" hangingPunct="1">
              <a:buFont typeface="Arial" charset="0"/>
              <a:buNone/>
            </a:pPr>
            <a:r>
              <a:rPr lang="el-GR" smtClean="0"/>
              <a:t>	Ν. Πλαστήρα με έρεισμα τις καταστροφικές πλημμύρες στην περιοχή.</a:t>
            </a:r>
          </a:p>
          <a:p>
            <a:pPr eaLnBrk="1" hangingPunct="1"/>
            <a:r>
              <a:rPr lang="el-GR" smtClean="0"/>
              <a:t>Σήμερα χρησιμοποιείται για άρδευση &amp; ηλεκτροπαραγωγή.</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 Τίτλος"/>
          <p:cNvSpPr>
            <a:spLocks noGrp="1"/>
          </p:cNvSpPr>
          <p:nvPr>
            <p:ph type="title"/>
          </p:nvPr>
        </p:nvSpPr>
        <p:spPr/>
        <p:txBody>
          <a:bodyPr/>
          <a:lstStyle/>
          <a:p>
            <a:pPr eaLnBrk="1" hangingPunct="1"/>
            <a:r>
              <a:rPr lang="el-GR" sz="3600" b="1" smtClean="0"/>
              <a:t>Λίμνη Δόξα</a:t>
            </a:r>
            <a:endParaRPr lang="el-GR" sz="3600" smtClean="0"/>
          </a:p>
        </p:txBody>
      </p:sp>
      <p:pic>
        <p:nvPicPr>
          <p:cNvPr id="29698" name="Picture 2" descr="http://upload.wikimedia.org/wikipedia/commons/thumb/3/3e/Lake_Doxa_3.JPG/200px-Lake_Doxa_3.JPG">
            <a:hlinkClick r:id="rId2"/>
          </p:cNvPr>
          <p:cNvPicPr>
            <a:picLocks noChangeAspect="1" noChangeArrowheads="1"/>
          </p:cNvPicPr>
          <p:nvPr/>
        </p:nvPicPr>
        <p:blipFill>
          <a:blip r:embed="rId3" r:link="rId4"/>
          <a:srcRect/>
          <a:stretch>
            <a:fillRect/>
          </a:stretch>
        </p:blipFill>
        <p:spPr bwMode="auto">
          <a:xfrm>
            <a:off x="1619250" y="1628775"/>
            <a:ext cx="5905500"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 Τίτλος"/>
          <p:cNvSpPr>
            <a:spLocks noGrp="1"/>
          </p:cNvSpPr>
          <p:nvPr>
            <p:ph type="title"/>
          </p:nvPr>
        </p:nvSpPr>
        <p:spPr/>
        <p:txBody>
          <a:bodyPr/>
          <a:lstStyle/>
          <a:p>
            <a:pPr eaLnBrk="1" hangingPunct="1"/>
            <a:r>
              <a:rPr lang="el-GR" sz="3600" b="1" smtClean="0"/>
              <a:t>Λίμνη Δόξα</a:t>
            </a:r>
          </a:p>
        </p:txBody>
      </p:sp>
      <p:sp>
        <p:nvSpPr>
          <p:cNvPr id="30722" name="2 - Θέση περιεχομένου"/>
          <p:cNvSpPr>
            <a:spLocks noGrp="1"/>
          </p:cNvSpPr>
          <p:nvPr>
            <p:ph idx="1"/>
          </p:nvPr>
        </p:nvSpPr>
        <p:spPr/>
        <p:txBody>
          <a:bodyPr/>
          <a:lstStyle/>
          <a:p>
            <a:pPr eaLnBrk="1" hangingPunct="1"/>
            <a:endParaRPr lang="el-GR" smtClean="0"/>
          </a:p>
          <a:p>
            <a:pPr eaLnBrk="1" hangingPunct="1"/>
            <a:r>
              <a:rPr lang="el-GR" smtClean="0"/>
              <a:t>Σε υψόμετρο 900 μέτρων στο Φενεό Κορινθίας.</a:t>
            </a:r>
          </a:p>
          <a:p>
            <a:pPr eaLnBrk="1" hangingPunct="1"/>
            <a:r>
              <a:rPr lang="el-GR" smtClean="0"/>
              <a:t>Κατασκευάστηκε το 1990.</a:t>
            </a:r>
          </a:p>
          <a:p>
            <a:pPr eaLnBrk="1" hangingPunct="1"/>
            <a:r>
              <a:rPr lang="el-GR" smtClean="0"/>
              <a:t>Στο κέντρο της υπάρχει το εκκλησάκι του </a:t>
            </a:r>
          </a:p>
          <a:p>
            <a:pPr eaLnBrk="1" hangingPunct="1">
              <a:buFont typeface="Arial" charset="0"/>
              <a:buNone/>
            </a:pPr>
            <a:r>
              <a:rPr lang="el-GR" smtClean="0"/>
              <a:t>	Αγ. Φανουρίου.</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 Τίτλος"/>
          <p:cNvSpPr>
            <a:spLocks noGrp="1"/>
          </p:cNvSpPr>
          <p:nvPr>
            <p:ph type="title"/>
          </p:nvPr>
        </p:nvSpPr>
        <p:spPr/>
        <p:txBody>
          <a:bodyPr/>
          <a:lstStyle/>
          <a:p>
            <a:pPr eaLnBrk="1" hangingPunct="1"/>
            <a:r>
              <a:rPr lang="el-GR" sz="3600" b="1" smtClean="0"/>
              <a:t>Λίμνη Καστρακίου</a:t>
            </a:r>
            <a:endParaRPr lang="el-GR" sz="3600" smtClean="0"/>
          </a:p>
        </p:txBody>
      </p:sp>
      <p:pic>
        <p:nvPicPr>
          <p:cNvPr id="31746" name="Picture 2" descr="http://upload.wikimedia.org/wikipedia/commons/thumb/8/85/Kastraki_lake_1.JPG/200px-Kastraki_lake_1.JPG">
            <a:hlinkClick r:id="rId2"/>
          </p:cNvPr>
          <p:cNvPicPr>
            <a:picLocks noChangeAspect="1" noChangeArrowheads="1"/>
          </p:cNvPicPr>
          <p:nvPr/>
        </p:nvPicPr>
        <p:blipFill>
          <a:blip r:embed="rId3" r:link="rId4"/>
          <a:srcRect/>
          <a:stretch>
            <a:fillRect/>
          </a:stretch>
        </p:blipFill>
        <p:spPr bwMode="auto">
          <a:xfrm>
            <a:off x="1619250" y="1628775"/>
            <a:ext cx="6048375"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Τίτλος"/>
          <p:cNvSpPr>
            <a:spLocks noGrp="1"/>
          </p:cNvSpPr>
          <p:nvPr>
            <p:ph type="title"/>
          </p:nvPr>
        </p:nvSpPr>
        <p:spPr/>
        <p:txBody>
          <a:bodyPr/>
          <a:lstStyle/>
          <a:p>
            <a:pPr eaLnBrk="1" hangingPunct="1"/>
            <a:r>
              <a:rPr lang="el-GR" sz="3600" b="1" smtClean="0"/>
              <a:t>Λίμνη Καστρακίου</a:t>
            </a:r>
          </a:p>
        </p:txBody>
      </p:sp>
      <p:sp>
        <p:nvSpPr>
          <p:cNvPr id="32770" name="2 - Θέση περιεχομένου"/>
          <p:cNvSpPr>
            <a:spLocks noGrp="1"/>
          </p:cNvSpPr>
          <p:nvPr>
            <p:ph idx="1"/>
          </p:nvPr>
        </p:nvSpPr>
        <p:spPr/>
        <p:txBody>
          <a:bodyPr/>
          <a:lstStyle/>
          <a:p>
            <a:pPr eaLnBrk="1" hangingPunct="1"/>
            <a:endParaRPr lang="el-GR" smtClean="0"/>
          </a:p>
          <a:p>
            <a:pPr eaLnBrk="1" hangingPunct="1"/>
            <a:r>
              <a:rPr lang="el-GR" smtClean="0"/>
              <a:t>Βρίσκεται στο Ν. Αιτωλοακαρνανίας</a:t>
            </a:r>
          </a:p>
          <a:p>
            <a:pPr eaLnBrk="1" hangingPunct="1"/>
            <a:r>
              <a:rPr lang="el-GR" smtClean="0"/>
              <a:t>Δημιουργήθηκε με φράγμα στον ποταμό Αχελώο</a:t>
            </a:r>
          </a:p>
          <a:p>
            <a:pPr eaLnBrk="1" hangingPunct="1"/>
            <a:r>
              <a:rPr lang="el-GR" smtClean="0"/>
              <a:t>Λειτουργεί υδροηλεκτρικός σταθμός</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Τίτλος"/>
          <p:cNvSpPr>
            <a:spLocks noGrp="1"/>
          </p:cNvSpPr>
          <p:nvPr>
            <p:ph type="title"/>
          </p:nvPr>
        </p:nvSpPr>
        <p:spPr/>
        <p:txBody>
          <a:bodyPr/>
          <a:lstStyle/>
          <a:p>
            <a:pPr eaLnBrk="1" hangingPunct="1"/>
            <a:r>
              <a:rPr lang="el-GR" sz="3600" b="1" smtClean="0"/>
              <a:t>Λίμνη Κρεμαστών</a:t>
            </a:r>
          </a:p>
        </p:txBody>
      </p:sp>
      <p:sp>
        <p:nvSpPr>
          <p:cNvPr id="33794" name="2 - Θέση περιεχομένου"/>
          <p:cNvSpPr>
            <a:spLocks noGrp="1"/>
          </p:cNvSpPr>
          <p:nvPr>
            <p:ph idx="1"/>
          </p:nvPr>
        </p:nvSpPr>
        <p:spPr/>
        <p:txBody>
          <a:bodyPr/>
          <a:lstStyle/>
          <a:p>
            <a:pPr eaLnBrk="1" hangingPunct="1"/>
            <a:endParaRPr lang="en-US" smtClean="0"/>
          </a:p>
          <a:p>
            <a:pPr eaLnBrk="1" hangingPunct="1"/>
            <a:r>
              <a:rPr lang="el-GR" smtClean="0"/>
              <a:t>Η μεγαλύτερη τεχνητή λίμνη της Ελλάδας</a:t>
            </a:r>
          </a:p>
          <a:p>
            <a:pPr eaLnBrk="1" hangingPunct="1"/>
            <a:r>
              <a:rPr lang="el-GR" smtClean="0"/>
              <a:t>Βρίσκεται στους Ν. Αιτωλοακαρνανίας &amp; Ευρυτανίας</a:t>
            </a:r>
          </a:p>
          <a:p>
            <a:pPr eaLnBrk="1" hangingPunct="1"/>
            <a:r>
              <a:rPr lang="el-GR" smtClean="0"/>
              <a:t> Η περιοχή είναι ενταγμένη στο πρόγραμμα </a:t>
            </a:r>
            <a:r>
              <a:rPr lang="en-US" smtClean="0"/>
              <a:t>Natura 2000</a:t>
            </a:r>
          </a:p>
          <a:p>
            <a:pPr eaLnBrk="1" hangingPunct="1">
              <a:buFont typeface="Arial" charset="0"/>
              <a:buNone/>
            </a:pPr>
            <a:endParaRPr lang="el-GR"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 Τίτλος"/>
          <p:cNvSpPr>
            <a:spLocks noGrp="1"/>
          </p:cNvSpPr>
          <p:nvPr>
            <p:ph type="title"/>
          </p:nvPr>
        </p:nvSpPr>
        <p:spPr>
          <a:xfrm>
            <a:off x="468313" y="188913"/>
            <a:ext cx="8229600" cy="1143000"/>
          </a:xfrm>
        </p:spPr>
        <p:txBody>
          <a:bodyPr/>
          <a:lstStyle/>
          <a:p>
            <a:pPr eaLnBrk="1" hangingPunct="1"/>
            <a:r>
              <a:rPr lang="el-GR" sz="3600" b="1" smtClean="0"/>
              <a:t>Το νερό στις φυσικές επιστήμες</a:t>
            </a:r>
          </a:p>
        </p:txBody>
      </p:sp>
      <p:sp>
        <p:nvSpPr>
          <p:cNvPr id="3" name="2 - Θέση περιεχομένου"/>
          <p:cNvSpPr>
            <a:spLocks noGrp="1"/>
          </p:cNvSpPr>
          <p:nvPr>
            <p:ph idx="1"/>
          </p:nvPr>
        </p:nvSpPr>
        <p:spPr>
          <a:xfrm>
            <a:off x="457200" y="1600200"/>
            <a:ext cx="8229600" cy="4924425"/>
          </a:xfrm>
        </p:spPr>
        <p:txBody>
          <a:bodyPr rtlCol="0">
            <a:normAutofit fontScale="92500" lnSpcReduction="10000"/>
          </a:bodyPr>
          <a:lstStyle/>
          <a:p>
            <a:pPr eaLnBrk="1" fontAlgn="auto" hangingPunct="1">
              <a:spcAft>
                <a:spcPts val="0"/>
              </a:spcAft>
              <a:buFont typeface="Arial" pitchFamily="34" charset="0"/>
              <a:buChar char="•"/>
              <a:defRPr/>
            </a:pPr>
            <a:endParaRPr lang="el-GR" altLang="zh-CN" dirty="0" smtClean="0"/>
          </a:p>
          <a:p>
            <a:pPr eaLnBrk="1" fontAlgn="auto" hangingPunct="1">
              <a:spcAft>
                <a:spcPts val="0"/>
              </a:spcAft>
              <a:buFont typeface="Arial" pitchFamily="34" charset="0"/>
              <a:buChar char="•"/>
              <a:defRPr/>
            </a:pPr>
            <a:endParaRPr lang="el-GR" altLang="zh-CN" dirty="0" smtClean="0"/>
          </a:p>
          <a:p>
            <a:pPr eaLnBrk="1" fontAlgn="auto" hangingPunct="1">
              <a:spcAft>
                <a:spcPts val="0"/>
              </a:spcAft>
              <a:buFont typeface="Arial" pitchFamily="34" charset="0"/>
              <a:buChar char="•"/>
              <a:defRPr/>
            </a:pPr>
            <a:endParaRPr lang="el-GR" altLang="zh-CN" dirty="0" smtClean="0"/>
          </a:p>
          <a:p>
            <a:pPr eaLnBrk="1" fontAlgn="auto" hangingPunct="1">
              <a:spcAft>
                <a:spcPts val="0"/>
              </a:spcAft>
              <a:buFont typeface="Arial" pitchFamily="34" charset="0"/>
              <a:buChar char="•"/>
              <a:defRPr/>
            </a:pPr>
            <a:endParaRPr lang="el-GR" altLang="zh-CN" dirty="0" smtClean="0"/>
          </a:p>
          <a:p>
            <a:pPr eaLnBrk="1" fontAlgn="auto" hangingPunct="1">
              <a:spcAft>
                <a:spcPts val="0"/>
              </a:spcAft>
              <a:buFont typeface="Arial" pitchFamily="34" charset="0"/>
              <a:buChar char="•"/>
              <a:defRPr/>
            </a:pPr>
            <a:endParaRPr lang="el-GR" altLang="zh-CN" dirty="0" smtClean="0"/>
          </a:p>
          <a:p>
            <a:pPr eaLnBrk="1" fontAlgn="auto" hangingPunct="1">
              <a:spcAft>
                <a:spcPts val="0"/>
              </a:spcAft>
              <a:buFont typeface="Arial" pitchFamily="34" charset="0"/>
              <a:buChar char="•"/>
              <a:defRPr/>
            </a:pPr>
            <a:endParaRPr lang="el-GR" altLang="zh-CN" dirty="0" smtClean="0"/>
          </a:p>
          <a:p>
            <a:pPr eaLnBrk="1" fontAlgn="auto" hangingPunct="1">
              <a:spcAft>
                <a:spcPts val="0"/>
              </a:spcAft>
              <a:buFont typeface="Arial" pitchFamily="34" charset="0"/>
              <a:buChar char="•"/>
              <a:defRPr/>
            </a:pPr>
            <a:endParaRPr lang="el-GR" altLang="zh-CN" dirty="0" smtClean="0"/>
          </a:p>
          <a:p>
            <a:pPr eaLnBrk="1" fontAlgn="auto" hangingPunct="1">
              <a:spcAft>
                <a:spcPts val="0"/>
              </a:spcAft>
              <a:buFont typeface="Arial" pitchFamily="34" charset="0"/>
              <a:buChar char="•"/>
              <a:defRPr/>
            </a:pPr>
            <a:r>
              <a:rPr lang="en-US" altLang="zh-CN" sz="2600" b="1" dirty="0" smtClean="0"/>
              <a:t>Ο κύκλος του νερού</a:t>
            </a:r>
            <a:r>
              <a:rPr lang="el-GR" altLang="zh-CN" sz="2600" b="1" dirty="0" smtClean="0"/>
              <a:t> </a:t>
            </a:r>
            <a:r>
              <a:rPr lang="en-US" altLang="zh-CN" sz="2600" b="1" dirty="0" smtClean="0"/>
              <a:t>περιγράφει την παρουσία και την </a:t>
            </a:r>
            <a:r>
              <a:rPr lang="el-GR" sz="2600" b="1" dirty="0" smtClean="0"/>
              <a:t>κυκλοφορία </a:t>
            </a:r>
            <a:r>
              <a:rPr lang="en-US" altLang="zh-CN" sz="2600" b="1" dirty="0" smtClean="0"/>
              <a:t>του νερού στην επιφάνεια της Γης</a:t>
            </a:r>
            <a:r>
              <a:rPr lang="el-GR" altLang="zh-CN" sz="2600" b="1" dirty="0" smtClean="0"/>
              <a:t> </a:t>
            </a:r>
            <a:r>
              <a:rPr lang="en-US" altLang="zh-CN" sz="2600" b="1" dirty="0" smtClean="0"/>
              <a:t>και κάτω και πάνω απ’ αυτή</a:t>
            </a:r>
            <a:r>
              <a:rPr lang="el-GR" sz="2600" b="1" dirty="0" smtClean="0"/>
              <a:t>.</a:t>
            </a:r>
          </a:p>
        </p:txBody>
      </p:sp>
      <p:sp>
        <p:nvSpPr>
          <p:cNvPr id="4" name="1 - Τίτλος"/>
          <p:cNvSpPr txBox="1">
            <a:spLocks/>
          </p:cNvSpPr>
          <p:nvPr/>
        </p:nvSpPr>
        <p:spPr>
          <a:xfrm>
            <a:off x="684213" y="188913"/>
            <a:ext cx="7772400" cy="1470025"/>
          </a:xfrm>
          <a:prstGeom prst="rect">
            <a:avLst/>
          </a:prstGeom>
        </p:spPr>
        <p:txBody>
          <a:bodyPr anchor="ctr">
            <a:normAutofit/>
          </a:bodyPr>
          <a:lstStyle/>
          <a:p>
            <a:pPr algn="ctr" fontAlgn="auto">
              <a:spcAft>
                <a:spcPts val="0"/>
              </a:spcAft>
              <a:defRPr/>
            </a:pPr>
            <a:endParaRPr lang="el-GR" sz="4400" dirty="0">
              <a:latin typeface="+mj-lt"/>
              <a:ea typeface="+mj-ea"/>
              <a:cs typeface="+mj-cs"/>
            </a:endParaRPr>
          </a:p>
        </p:txBody>
      </p:sp>
      <p:sp>
        <p:nvSpPr>
          <p:cNvPr id="15364" name="2 - Υπότιτλος"/>
          <p:cNvSpPr txBox="1">
            <a:spLocks/>
          </p:cNvSpPr>
          <p:nvPr/>
        </p:nvSpPr>
        <p:spPr bwMode="auto">
          <a:xfrm>
            <a:off x="395288" y="5516563"/>
            <a:ext cx="8353425" cy="1752600"/>
          </a:xfrm>
          <a:prstGeom prst="rect">
            <a:avLst/>
          </a:prstGeom>
          <a:noFill/>
          <a:ln w="9525">
            <a:noFill/>
            <a:miter lim="800000"/>
            <a:headEnd/>
            <a:tailEnd/>
          </a:ln>
        </p:spPr>
        <p:txBody>
          <a:bodyPr/>
          <a:lstStyle/>
          <a:p>
            <a:pPr marL="342900" indent="-342900">
              <a:spcBef>
                <a:spcPct val="20000"/>
              </a:spcBef>
              <a:buFont typeface="Arial" charset="0"/>
              <a:buChar char="•"/>
            </a:pPr>
            <a:endParaRPr lang="el-GR" sz="2400">
              <a:latin typeface="Calibri" pitchFamily="34" charset="0"/>
            </a:endParaRPr>
          </a:p>
        </p:txBody>
      </p:sp>
      <p:pic>
        <p:nvPicPr>
          <p:cNvPr id="15365" name="Picture 2" descr="http://www.orion-pub.gr/images/ef7.jpg"/>
          <p:cNvPicPr>
            <a:picLocks noChangeAspect="1" noChangeArrowheads="1"/>
          </p:cNvPicPr>
          <p:nvPr/>
        </p:nvPicPr>
        <p:blipFill>
          <a:blip r:embed="rId2" r:link="rId3">
            <a:lum bright="12000" contrast="-6000"/>
          </a:blip>
          <a:srcRect r="853"/>
          <a:stretch>
            <a:fillRect/>
          </a:stretch>
        </p:blipFill>
        <p:spPr bwMode="auto">
          <a:xfrm>
            <a:off x="1116013" y="1484313"/>
            <a:ext cx="6769100"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 Τίτλος"/>
          <p:cNvSpPr>
            <a:spLocks noGrp="1"/>
          </p:cNvSpPr>
          <p:nvPr>
            <p:ph type="title"/>
          </p:nvPr>
        </p:nvSpPr>
        <p:spPr/>
        <p:txBody>
          <a:bodyPr/>
          <a:lstStyle/>
          <a:p>
            <a:pPr eaLnBrk="1" hangingPunct="1"/>
            <a:r>
              <a:rPr lang="el-GR" sz="3600" b="1" smtClean="0"/>
              <a:t>Λίμνη Μόρνου</a:t>
            </a:r>
          </a:p>
        </p:txBody>
      </p:sp>
      <p:sp>
        <p:nvSpPr>
          <p:cNvPr id="34818" name="2 - Θέση περιεχομένου"/>
          <p:cNvSpPr>
            <a:spLocks noGrp="1"/>
          </p:cNvSpPr>
          <p:nvPr>
            <p:ph idx="1"/>
          </p:nvPr>
        </p:nvSpPr>
        <p:spPr/>
        <p:txBody>
          <a:bodyPr/>
          <a:lstStyle/>
          <a:p>
            <a:pPr eaLnBrk="1" hangingPunct="1"/>
            <a:r>
              <a:rPr lang="el-GR" smtClean="0"/>
              <a:t>Στόχος της κατασκευής της η ύδρευση της Αθήνας</a:t>
            </a:r>
          </a:p>
          <a:p>
            <a:pPr eaLnBrk="1" hangingPunct="1"/>
            <a:r>
              <a:rPr lang="el-GR" smtClean="0"/>
              <a:t>Κατασκευάστηκε το 1980 στο Ν. Φωκίδας</a:t>
            </a:r>
          </a:p>
          <a:p>
            <a:pPr eaLnBrk="1" hangingPunct="1"/>
            <a:r>
              <a:rPr lang="el-GR" smtClean="0"/>
              <a:t>Για τη δημιουργία της εκκενώθηκε και μεταφέρθηκε σε άλλο σημείο το χωριό Κάλλιο</a:t>
            </a:r>
          </a:p>
          <a:p>
            <a:pPr eaLnBrk="1" hangingPunct="1"/>
            <a:r>
              <a:rPr lang="el-GR" smtClean="0"/>
              <a:t>Το υδραγωγείο του Μόρνου είναι από τα μεγαλύτερα της Ευρώπης </a:t>
            </a:r>
          </a:p>
          <a:p>
            <a:pPr eaLnBrk="1" hangingPunct="1"/>
            <a:endParaRPr lang="el-GR"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 Τίτλος"/>
          <p:cNvSpPr>
            <a:spLocks noGrp="1"/>
          </p:cNvSpPr>
          <p:nvPr>
            <p:ph type="title"/>
          </p:nvPr>
        </p:nvSpPr>
        <p:spPr/>
        <p:txBody>
          <a:bodyPr/>
          <a:lstStyle/>
          <a:p>
            <a:pPr eaLnBrk="1" hangingPunct="1"/>
            <a:r>
              <a:rPr lang="el-GR" sz="3600" b="1" smtClean="0"/>
              <a:t>Λίμνη Μαραθώνα</a:t>
            </a:r>
            <a:endParaRPr lang="el-GR" sz="3600" smtClean="0"/>
          </a:p>
        </p:txBody>
      </p:sp>
      <p:pic>
        <p:nvPicPr>
          <p:cNvPr id="35842" name="Picture 2" descr="http://upload.wikimedia.org/wikipedia/commons/thumb/c/c4/20090530_Dam_of_Artificial_Lake_Marathon_Attica_Greece.jpg/300px-20090530_Dam_of_Artificial_Lake_Marathon_Attica_Greece.jpg">
            <a:hlinkClick r:id="rId2"/>
          </p:cNvPr>
          <p:cNvPicPr>
            <a:picLocks noChangeAspect="1" noChangeArrowheads="1"/>
          </p:cNvPicPr>
          <p:nvPr/>
        </p:nvPicPr>
        <p:blipFill>
          <a:blip r:embed="rId3" r:link="rId4"/>
          <a:srcRect/>
          <a:stretch>
            <a:fillRect/>
          </a:stretch>
        </p:blipFill>
        <p:spPr bwMode="auto">
          <a:xfrm>
            <a:off x="1187450" y="1700213"/>
            <a:ext cx="6626225"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 Τίτλος"/>
          <p:cNvSpPr>
            <a:spLocks noGrp="1"/>
          </p:cNvSpPr>
          <p:nvPr>
            <p:ph type="title"/>
          </p:nvPr>
        </p:nvSpPr>
        <p:spPr/>
        <p:txBody>
          <a:bodyPr/>
          <a:lstStyle/>
          <a:p>
            <a:pPr eaLnBrk="1" hangingPunct="1"/>
            <a:r>
              <a:rPr lang="el-GR" sz="3600" b="1" smtClean="0"/>
              <a:t>Λίμνη Μαραθώνα</a:t>
            </a:r>
          </a:p>
        </p:txBody>
      </p:sp>
      <p:sp>
        <p:nvSpPr>
          <p:cNvPr id="36866" name="2 - Θέση περιεχομένου"/>
          <p:cNvSpPr>
            <a:spLocks noGrp="1"/>
          </p:cNvSpPr>
          <p:nvPr>
            <p:ph idx="1"/>
          </p:nvPr>
        </p:nvSpPr>
        <p:spPr/>
        <p:txBody>
          <a:bodyPr/>
          <a:lstStyle/>
          <a:p>
            <a:pPr eaLnBrk="1" hangingPunct="1"/>
            <a:r>
              <a:rPr lang="el-GR" smtClean="0"/>
              <a:t>Δημιουργήθηκε για την ύδρευση της Αθήνας</a:t>
            </a:r>
          </a:p>
          <a:p>
            <a:pPr eaLnBrk="1" hangingPunct="1"/>
            <a:r>
              <a:rPr lang="el-GR" smtClean="0"/>
              <a:t>Κατασκευάστηκε το 1930</a:t>
            </a:r>
          </a:p>
          <a:p>
            <a:pPr eaLnBrk="1" hangingPunct="1"/>
            <a:r>
              <a:rPr lang="el-GR" smtClean="0"/>
              <a:t>΄Ηταν το κυριότερο απόθεμα νερού για την πρωτεύουσα μέχρι το 1959 που συνδέθηκε με την Υλίκη.</a:t>
            </a:r>
          </a:p>
          <a:p>
            <a:pPr eaLnBrk="1" hangingPunct="1"/>
            <a:r>
              <a:rPr lang="el-GR" smtClean="0"/>
              <a:t>Από το 1981 ο κυριότερος ταμιευτήρας της Αθήνας είναι ο Μόρνος</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 Τίτλος"/>
          <p:cNvSpPr>
            <a:spLocks noGrp="1"/>
          </p:cNvSpPr>
          <p:nvPr>
            <p:ph type="title"/>
          </p:nvPr>
        </p:nvSpPr>
        <p:spPr/>
        <p:txBody>
          <a:bodyPr/>
          <a:lstStyle/>
          <a:p>
            <a:pPr eaLnBrk="1" hangingPunct="1"/>
            <a:r>
              <a:rPr lang="el-GR" sz="3600" b="1" smtClean="0"/>
              <a:t>Λίμνη Πολυφύτου</a:t>
            </a:r>
            <a:endParaRPr lang="el-GR" sz="3600" smtClean="0"/>
          </a:p>
        </p:txBody>
      </p:sp>
      <p:pic>
        <p:nvPicPr>
          <p:cNvPr id="37890" name="Picture 2" descr="http://upload.wikimedia.org/wikipedia/commons/thumb/7/74/Servia_bridge_over_Polyfytos_lake%2C_Kozani%2C_Greece.jpg/180px-Servia_bridge_over_Polyfytos_lake%2C_Kozani%2C_Greece.jpg">
            <a:hlinkClick r:id="rId2"/>
          </p:cNvPr>
          <p:cNvPicPr>
            <a:picLocks noChangeAspect="1" noChangeArrowheads="1"/>
          </p:cNvPicPr>
          <p:nvPr/>
        </p:nvPicPr>
        <p:blipFill>
          <a:blip r:embed="rId3" r:link="rId4"/>
          <a:srcRect/>
          <a:stretch>
            <a:fillRect/>
          </a:stretch>
        </p:blipFill>
        <p:spPr bwMode="auto">
          <a:xfrm>
            <a:off x="1547813" y="1628775"/>
            <a:ext cx="6119812" cy="454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 Τίτλος"/>
          <p:cNvSpPr>
            <a:spLocks noGrp="1"/>
          </p:cNvSpPr>
          <p:nvPr>
            <p:ph type="title"/>
          </p:nvPr>
        </p:nvSpPr>
        <p:spPr/>
        <p:txBody>
          <a:bodyPr/>
          <a:lstStyle/>
          <a:p>
            <a:pPr eaLnBrk="1" hangingPunct="1"/>
            <a:r>
              <a:rPr lang="el-GR" sz="3600" b="1" smtClean="0"/>
              <a:t>Λίμνη Πολυφύτου</a:t>
            </a:r>
          </a:p>
        </p:txBody>
      </p:sp>
      <p:sp>
        <p:nvSpPr>
          <p:cNvPr id="38914" name="2 - Θέση περιεχομένου"/>
          <p:cNvSpPr>
            <a:spLocks noGrp="1"/>
          </p:cNvSpPr>
          <p:nvPr>
            <p:ph idx="1"/>
          </p:nvPr>
        </p:nvSpPr>
        <p:spPr/>
        <p:txBody>
          <a:bodyPr/>
          <a:lstStyle/>
          <a:p>
            <a:pPr eaLnBrk="1" hangingPunct="1"/>
            <a:endParaRPr lang="el-GR" smtClean="0"/>
          </a:p>
          <a:p>
            <a:pPr eaLnBrk="1" hangingPunct="1"/>
            <a:r>
              <a:rPr lang="el-GR" smtClean="0"/>
              <a:t>Κατασκευάστηκε το 1973 στο Ν. Κοζάνης</a:t>
            </a:r>
          </a:p>
          <a:p>
            <a:pPr eaLnBrk="1" hangingPunct="1">
              <a:buFont typeface="Arial" charset="0"/>
              <a:buNone/>
            </a:pPr>
            <a:r>
              <a:rPr lang="el-GR" smtClean="0"/>
              <a:t>	με φράγμα στον ποταμό Αλιάκμονα</a:t>
            </a:r>
          </a:p>
          <a:p>
            <a:pPr eaLnBrk="1" hangingPunct="1"/>
            <a:r>
              <a:rPr lang="el-GR" smtClean="0"/>
              <a:t>Στα νερά της έχουν καταγραφεί 17 είδη ψαριών και η γύρω περιοχή αποτελεί σημαντικό βιότοπο</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 Τίτλος"/>
          <p:cNvSpPr>
            <a:spLocks noGrp="1"/>
          </p:cNvSpPr>
          <p:nvPr>
            <p:ph type="title"/>
          </p:nvPr>
        </p:nvSpPr>
        <p:spPr/>
        <p:txBody>
          <a:bodyPr/>
          <a:lstStyle/>
          <a:p>
            <a:pPr eaLnBrk="1" hangingPunct="1"/>
            <a:r>
              <a:rPr lang="el-GR" sz="3600" b="1" smtClean="0"/>
              <a:t>Λίμνη Σμοκόβου </a:t>
            </a:r>
            <a:endParaRPr lang="el-GR" sz="3600" smtClean="0"/>
          </a:p>
        </p:txBody>
      </p:sp>
      <p:pic>
        <p:nvPicPr>
          <p:cNvPr id="39938" name="il_fi" descr="l_smokovou2"/>
          <p:cNvPicPr>
            <a:picLocks noChangeAspect="1" noChangeArrowheads="1"/>
          </p:cNvPicPr>
          <p:nvPr/>
        </p:nvPicPr>
        <p:blipFill>
          <a:blip r:embed="rId2"/>
          <a:srcRect/>
          <a:stretch>
            <a:fillRect/>
          </a:stretch>
        </p:blipFill>
        <p:spPr bwMode="auto">
          <a:xfrm>
            <a:off x="1331913" y="1700213"/>
            <a:ext cx="6480175" cy="4335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 Τίτλος"/>
          <p:cNvSpPr>
            <a:spLocks noGrp="1"/>
          </p:cNvSpPr>
          <p:nvPr>
            <p:ph type="title"/>
          </p:nvPr>
        </p:nvSpPr>
        <p:spPr/>
        <p:txBody>
          <a:bodyPr/>
          <a:lstStyle/>
          <a:p>
            <a:pPr eaLnBrk="1" hangingPunct="1"/>
            <a:r>
              <a:rPr lang="el-GR" sz="3600" b="1" smtClean="0"/>
              <a:t>Λίμνη Σμοκόβου </a:t>
            </a:r>
          </a:p>
        </p:txBody>
      </p:sp>
      <p:sp>
        <p:nvSpPr>
          <p:cNvPr id="40962" name="2 - Θέση περιεχομένου"/>
          <p:cNvSpPr>
            <a:spLocks noGrp="1"/>
          </p:cNvSpPr>
          <p:nvPr>
            <p:ph idx="1"/>
          </p:nvPr>
        </p:nvSpPr>
        <p:spPr/>
        <p:txBody>
          <a:bodyPr/>
          <a:lstStyle/>
          <a:p>
            <a:pPr eaLnBrk="1" hangingPunct="1"/>
            <a:r>
              <a:rPr lang="el-GR" smtClean="0"/>
              <a:t>Εγκαινιάστηκε το 2002, αν και το φράγμα είχε ολοκληρωθεί από το 1994, λόγω αντιδράσεων των κατοίκων</a:t>
            </a:r>
          </a:p>
          <a:p>
            <a:pPr eaLnBrk="1" hangingPunct="1"/>
            <a:r>
              <a:rPr lang="el-GR" smtClean="0"/>
              <a:t>Σκοπός της κατασκευής της ήταν η άρδευση του κάμπου της Καρδίτσας </a:t>
            </a:r>
          </a:p>
          <a:p>
            <a:pPr eaLnBrk="1" hangingPunct="1"/>
            <a:r>
              <a:rPr lang="el-GR" smtClean="0"/>
              <a:t>Υπάρχει υδροηλεκτρική εγκατάσταση</a:t>
            </a:r>
          </a:p>
          <a:p>
            <a:pPr eaLnBrk="1" hangingPunct="1"/>
            <a:endParaRPr lang="el-GR"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 Τίτλος"/>
          <p:cNvSpPr>
            <a:spLocks noGrp="1"/>
          </p:cNvSpPr>
          <p:nvPr>
            <p:ph type="title"/>
          </p:nvPr>
        </p:nvSpPr>
        <p:spPr/>
        <p:txBody>
          <a:bodyPr/>
          <a:lstStyle/>
          <a:p>
            <a:pPr eaLnBrk="1" hangingPunct="1"/>
            <a:r>
              <a:rPr lang="el-GR" sz="3600" b="1" smtClean="0"/>
              <a:t>Το νερό ως υδάτινος δρόμος</a:t>
            </a:r>
            <a:endParaRPr lang="el-GR" sz="3600" smtClean="0"/>
          </a:p>
        </p:txBody>
      </p:sp>
      <p:sp>
        <p:nvSpPr>
          <p:cNvPr id="41986" name="3 - Ορθογώνιο"/>
          <p:cNvSpPr>
            <a:spLocks noChangeArrowheads="1"/>
          </p:cNvSpPr>
          <p:nvPr/>
        </p:nvSpPr>
        <p:spPr bwMode="auto">
          <a:xfrm>
            <a:off x="611188" y="1412875"/>
            <a:ext cx="8208962" cy="2708275"/>
          </a:xfrm>
          <a:prstGeom prst="rect">
            <a:avLst/>
          </a:prstGeom>
          <a:noFill/>
          <a:ln w="9525">
            <a:noFill/>
            <a:miter lim="800000"/>
            <a:headEnd/>
            <a:tailEnd/>
          </a:ln>
        </p:spPr>
        <p:txBody>
          <a:bodyPr>
            <a:spAutoFit/>
          </a:bodyPr>
          <a:lstStyle/>
          <a:p>
            <a:pPr>
              <a:lnSpc>
                <a:spcPct val="170000"/>
              </a:lnSpc>
            </a:pPr>
            <a:r>
              <a:rPr lang="el-GR" sz="2000">
                <a:latin typeface="Calibri" pitchFamily="34" charset="0"/>
              </a:rPr>
              <a:t>Το νερό είναι πρωτογενές στοιχείο και καλύπτει ένα μεγάλο τμήμα της επιφάνειας της Γης, δηλαδή τις λίμνες, τα ποτάμια και τις θάλασσες. Επίσης, λειτουργεί ως συνδετικός κρίκος ανάμεσα σε όλα τα άλλα στοιχεία. Στην υλική του διάσταση λειτουργεί ως βασικός παράγοντας της ίδρυσης των οικισμών, των πόλεων και κάθε κοινωνικής δομής των ανθρώπων. </a:t>
            </a:r>
          </a:p>
        </p:txBody>
      </p:sp>
      <p:pic>
        <p:nvPicPr>
          <p:cNvPr id="41987" name="Picture 3" descr="http://t3.gstatic.com/images?q=tbn:ANd9GcTo42xfktOLcszO2H5_FbCsQjHg98UnhJjJNGW8gjHoEksObnOjwQ"/>
          <p:cNvPicPr>
            <a:picLocks noChangeAspect="1" noChangeArrowheads="1"/>
          </p:cNvPicPr>
          <p:nvPr/>
        </p:nvPicPr>
        <p:blipFill>
          <a:blip r:embed="rId2"/>
          <a:srcRect/>
          <a:stretch>
            <a:fillRect/>
          </a:stretch>
        </p:blipFill>
        <p:spPr bwMode="auto">
          <a:xfrm>
            <a:off x="2339975" y="4221163"/>
            <a:ext cx="4032250" cy="2211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 Τίτλος"/>
          <p:cNvSpPr>
            <a:spLocks noGrp="1"/>
          </p:cNvSpPr>
          <p:nvPr>
            <p:ph type="title"/>
          </p:nvPr>
        </p:nvSpPr>
        <p:spPr>
          <a:xfrm>
            <a:off x="395288" y="260350"/>
            <a:ext cx="8229600" cy="1358900"/>
          </a:xfrm>
        </p:spPr>
        <p:txBody>
          <a:bodyPr/>
          <a:lstStyle/>
          <a:p>
            <a:pPr eaLnBrk="1" hangingPunct="1"/>
            <a:r>
              <a:rPr lang="en-US" sz="3600" b="1" smtClean="0"/>
              <a:t/>
            </a:r>
            <a:br>
              <a:rPr lang="en-US" sz="3600" b="1" smtClean="0"/>
            </a:br>
            <a:r>
              <a:rPr lang="el-GR" sz="3600" b="1" smtClean="0"/>
              <a:t>Το νερό ως δρόμος στη φύση και τους πολιτισμούς</a:t>
            </a:r>
            <a:br>
              <a:rPr lang="el-GR" sz="3600" b="1" smtClean="0"/>
            </a:br>
            <a:endParaRPr lang="el-GR" sz="3600" b="1" smtClean="0"/>
          </a:p>
        </p:txBody>
      </p:sp>
      <p:sp>
        <p:nvSpPr>
          <p:cNvPr id="43010" name="3 - Ορθογώνιο"/>
          <p:cNvSpPr>
            <a:spLocks noChangeArrowheads="1"/>
          </p:cNvSpPr>
          <p:nvPr/>
        </p:nvSpPr>
        <p:spPr bwMode="auto">
          <a:xfrm>
            <a:off x="611188" y="2420938"/>
            <a:ext cx="7632700" cy="3970337"/>
          </a:xfrm>
          <a:prstGeom prst="rect">
            <a:avLst/>
          </a:prstGeom>
          <a:noFill/>
          <a:ln w="9525">
            <a:noFill/>
            <a:miter lim="800000"/>
            <a:headEnd/>
            <a:tailEnd/>
          </a:ln>
        </p:spPr>
        <p:txBody>
          <a:bodyPr>
            <a:spAutoFit/>
          </a:bodyPr>
          <a:lstStyle/>
          <a:p>
            <a:r>
              <a:rPr lang="el-GR" sz="2800" b="1">
                <a:latin typeface="Calibri" pitchFamily="34" charset="0"/>
              </a:rPr>
              <a:t>Μεταφορά θρεπτικών συστατικών</a:t>
            </a:r>
            <a:endParaRPr lang="el-GR" sz="2800">
              <a:latin typeface="Calibri" pitchFamily="34" charset="0"/>
            </a:endParaRPr>
          </a:p>
          <a:p>
            <a:pPr algn="just"/>
            <a:r>
              <a:rPr lang="el-GR" sz="2800">
                <a:latin typeface="Calibri" pitchFamily="34" charset="0"/>
              </a:rPr>
              <a:t>    Το νερό έχει σημαντικό ρόλο στη βιολογική δραστηριότητα των οργανισμών και στο οικοσύστημα.</a:t>
            </a:r>
          </a:p>
          <a:p>
            <a:pPr algn="just"/>
            <a:endParaRPr lang="el-GR" sz="2800">
              <a:latin typeface="Calibri" pitchFamily="34" charset="0"/>
            </a:endParaRPr>
          </a:p>
          <a:p>
            <a:pPr algn="just"/>
            <a:r>
              <a:rPr lang="el-GR" sz="2800" b="1">
                <a:latin typeface="Calibri" pitchFamily="34" charset="0"/>
              </a:rPr>
              <a:t>Δρόμος πολιτισμών</a:t>
            </a:r>
          </a:p>
          <a:p>
            <a:pPr algn="just"/>
            <a:r>
              <a:rPr lang="el-GR" sz="2800">
                <a:latin typeface="Calibri" pitchFamily="34" charset="0"/>
              </a:rPr>
              <a:t>    Οι δρόμοι των ποταμών και των θαλασσών έπαιξαν σημαντικό ρόλο στη διαμόρφωση των πολιτισμών.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3 - Ορθογώνιο"/>
          <p:cNvSpPr>
            <a:spLocks noChangeArrowheads="1"/>
          </p:cNvSpPr>
          <p:nvPr/>
        </p:nvSpPr>
        <p:spPr bwMode="auto">
          <a:xfrm>
            <a:off x="755650" y="1052513"/>
            <a:ext cx="7704138" cy="5632450"/>
          </a:xfrm>
          <a:prstGeom prst="rect">
            <a:avLst/>
          </a:prstGeom>
          <a:noFill/>
          <a:ln w="9525">
            <a:noFill/>
            <a:miter lim="800000"/>
            <a:headEnd/>
            <a:tailEnd/>
          </a:ln>
        </p:spPr>
        <p:txBody>
          <a:bodyPr>
            <a:spAutoFit/>
          </a:bodyPr>
          <a:lstStyle/>
          <a:p>
            <a:pPr algn="just">
              <a:buFont typeface="Arial" charset="0"/>
              <a:buChar char="•"/>
            </a:pPr>
            <a:r>
              <a:rPr lang="el-GR" sz="2400">
                <a:latin typeface="Calibri" pitchFamily="34" charset="0"/>
                <a:ea typeface="Microsoft JhengHei"/>
                <a:cs typeface="Microsoft JhengHei"/>
              </a:rPr>
              <a:t>Οι θαλάσσιες μεταφορές κατέχουν το σημαντικότερο μερίδιο στις μεταφορές μεταξύ της Ευρώπης και τον υπόλοιπο κόσμο.</a:t>
            </a:r>
            <a:endParaRPr lang="en-US" sz="2400">
              <a:latin typeface="Calibri" pitchFamily="34" charset="0"/>
              <a:ea typeface="Microsoft JhengHei"/>
              <a:cs typeface="Microsoft JhengHei"/>
            </a:endParaRPr>
          </a:p>
          <a:p>
            <a:pPr algn="just">
              <a:buFont typeface="Arial" charset="0"/>
              <a:buChar char="•"/>
            </a:pPr>
            <a:endParaRPr lang="el-GR" sz="2400">
              <a:latin typeface="Calibri" pitchFamily="34" charset="0"/>
              <a:ea typeface="Microsoft JhengHei"/>
              <a:cs typeface="Microsoft JhengHei"/>
            </a:endParaRPr>
          </a:p>
          <a:p>
            <a:pPr algn="just">
              <a:buFont typeface="Arial" charset="0"/>
              <a:buChar char="•"/>
            </a:pPr>
            <a:r>
              <a:rPr lang="el-GR" sz="2400">
                <a:latin typeface="Calibri" pitchFamily="34" charset="0"/>
                <a:ea typeface="Microsoft JhengHei"/>
                <a:cs typeface="Microsoft JhengHei"/>
              </a:rPr>
              <a:t>Το Αιγαίο πέλαγος αποτελεί κύριο θαλάσσιο δρόμο της Ευρώπης και η συχνότητα των θαλάσσιων δρομολογίων του είναι μεγάλη. </a:t>
            </a:r>
            <a:endParaRPr lang="en-US" sz="2400">
              <a:latin typeface="Calibri" pitchFamily="34" charset="0"/>
              <a:ea typeface="Microsoft JhengHei"/>
              <a:cs typeface="Microsoft JhengHei"/>
            </a:endParaRPr>
          </a:p>
          <a:p>
            <a:pPr algn="just">
              <a:buFont typeface="Arial" charset="0"/>
              <a:buChar char="•"/>
            </a:pPr>
            <a:endParaRPr lang="el-GR" sz="2400">
              <a:latin typeface="Calibri" pitchFamily="34" charset="0"/>
              <a:ea typeface="Microsoft JhengHei"/>
              <a:cs typeface="Microsoft JhengHei"/>
            </a:endParaRPr>
          </a:p>
          <a:p>
            <a:pPr algn="just">
              <a:buFont typeface="Arial" charset="0"/>
              <a:buChar char="•"/>
            </a:pPr>
            <a:r>
              <a:rPr lang="el-GR" sz="2400">
                <a:latin typeface="Calibri" pitchFamily="34" charset="0"/>
                <a:ea typeface="Microsoft JhengHei"/>
                <a:cs typeface="Microsoft JhengHei"/>
              </a:rPr>
              <a:t>Στο παρελθόν, οι Κυκλαδίτες ναυτικοί έπαιξαν αναμφισβήτητα πρωτεύοντα ρόλο στο διαμετακομιστικό εμπόριο του προϊστορικού Αιγαίου.  </a:t>
            </a:r>
            <a:endParaRPr lang="en-US" sz="2400">
              <a:latin typeface="Calibri" pitchFamily="34" charset="0"/>
              <a:ea typeface="Microsoft JhengHei"/>
              <a:cs typeface="Microsoft JhengHei"/>
            </a:endParaRPr>
          </a:p>
          <a:p>
            <a:pPr algn="just">
              <a:buFont typeface="Arial" charset="0"/>
              <a:buChar char="•"/>
            </a:pPr>
            <a:endParaRPr lang="el-GR" sz="2400">
              <a:latin typeface="Calibri" pitchFamily="34" charset="0"/>
              <a:ea typeface="Microsoft JhengHei"/>
              <a:cs typeface="Microsoft JhengHei"/>
            </a:endParaRPr>
          </a:p>
          <a:p>
            <a:pPr algn="just">
              <a:buFont typeface="Arial" charset="0"/>
              <a:buChar char="•"/>
            </a:pPr>
            <a:r>
              <a:rPr lang="el-GR" sz="2400">
                <a:latin typeface="Calibri" pitchFamily="34" charset="0"/>
                <a:ea typeface="Microsoft JhengHei"/>
                <a:cs typeface="Microsoft JhengHei"/>
              </a:rPr>
              <a:t>Η Ελλάδα, με τις πολλές ακτές και νησιωτικά συγκροτήματα, έχει πολλά λιμάνια και ανεπτυγμένη θαλάσσια συγκοινωνία. </a:t>
            </a:r>
          </a:p>
        </p:txBody>
      </p:sp>
      <p:sp>
        <p:nvSpPr>
          <p:cNvPr id="5" name="4 - Ορθογώνιο"/>
          <p:cNvSpPr/>
          <p:nvPr/>
        </p:nvSpPr>
        <p:spPr>
          <a:xfrm>
            <a:off x="2268538" y="260350"/>
            <a:ext cx="4319587" cy="646113"/>
          </a:xfrm>
          <a:prstGeom prst="rect">
            <a:avLst/>
          </a:prstGeom>
        </p:spPr>
        <p:txBody>
          <a:bodyPr>
            <a:spAutoFit/>
          </a:bodyPr>
          <a:lstStyle/>
          <a:p>
            <a:pPr algn="ctr" fontAlgn="auto">
              <a:spcBef>
                <a:spcPts val="0"/>
              </a:spcBef>
              <a:spcAft>
                <a:spcPts val="0"/>
              </a:spcAft>
              <a:defRPr/>
            </a:pPr>
            <a:r>
              <a:rPr lang="el-GR" sz="3600" b="1" dirty="0">
                <a:latin typeface="+mj-lt"/>
              </a:rPr>
              <a:t>Θαλάσσιοι Δρόμοι</a:t>
            </a:r>
            <a:endParaRPr lang="el-GR" sz="36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2 - Θέση περιεχομένου"/>
          <p:cNvSpPr txBox="1">
            <a:spLocks/>
          </p:cNvSpPr>
          <p:nvPr/>
        </p:nvSpPr>
        <p:spPr bwMode="auto">
          <a:xfrm>
            <a:off x="2916238" y="1557338"/>
            <a:ext cx="5903912" cy="5040312"/>
          </a:xfrm>
          <a:prstGeom prst="rect">
            <a:avLst/>
          </a:prstGeom>
          <a:noFill/>
          <a:ln w="9525">
            <a:noFill/>
            <a:miter lim="800000"/>
            <a:headEnd/>
            <a:tailEnd/>
          </a:ln>
        </p:spPr>
        <p:txBody>
          <a:bodyPr/>
          <a:lstStyle/>
          <a:p>
            <a:pPr marL="342900" indent="-342900" algn="just">
              <a:lnSpc>
                <a:spcPct val="80000"/>
              </a:lnSpc>
              <a:spcBef>
                <a:spcPct val="20000"/>
              </a:spcBef>
              <a:buFont typeface="Arial" charset="0"/>
              <a:buChar char="•"/>
            </a:pPr>
            <a:r>
              <a:rPr lang="el-GR" sz="2000" b="1">
                <a:latin typeface="Calibri" pitchFamily="34" charset="0"/>
              </a:rPr>
              <a:t>Κατά την  ε</a:t>
            </a:r>
            <a:r>
              <a:rPr lang="en-US" sz="2000" b="1">
                <a:latin typeface="Calibri" pitchFamily="34" charset="0"/>
              </a:rPr>
              <a:t>ξάτμιση</a:t>
            </a:r>
            <a:r>
              <a:rPr lang="el-GR" sz="2000" b="1">
                <a:latin typeface="Calibri" pitchFamily="34" charset="0"/>
              </a:rPr>
              <a:t>, </a:t>
            </a:r>
            <a:r>
              <a:rPr lang="en-US" sz="2000" b="1">
                <a:latin typeface="Calibri" pitchFamily="34" charset="0"/>
              </a:rPr>
              <a:t>το νερό γίνεται από υγρό αέριο</a:t>
            </a:r>
            <a:r>
              <a:rPr lang="el-GR" sz="2000" b="1">
                <a:latin typeface="Calibri" pitchFamily="34" charset="0"/>
              </a:rPr>
              <a:t>, </a:t>
            </a:r>
            <a:r>
              <a:rPr lang="en-US" sz="2000" b="1">
                <a:latin typeface="Calibri" pitchFamily="34" charset="0"/>
              </a:rPr>
              <a:t>ή αλλιώς υδρατμός</a:t>
            </a:r>
            <a:r>
              <a:rPr lang="el-GR" sz="2000" b="1">
                <a:latin typeface="Calibri" pitchFamily="34" charset="0"/>
              </a:rPr>
              <a:t>, </a:t>
            </a:r>
            <a:r>
              <a:rPr lang="en-US" sz="2000" b="1">
                <a:latin typeface="Calibri" pitchFamily="34" charset="0"/>
              </a:rPr>
              <a:t>και αποτελεί</a:t>
            </a:r>
            <a:endParaRPr lang="el-GR" sz="2000" b="1">
              <a:latin typeface="Calibri" pitchFamily="34" charset="0"/>
            </a:endParaRPr>
          </a:p>
          <a:p>
            <a:pPr marL="342900" indent="-342900" algn="just">
              <a:lnSpc>
                <a:spcPct val="80000"/>
              </a:lnSpc>
              <a:spcBef>
                <a:spcPct val="20000"/>
              </a:spcBef>
              <a:buFont typeface="Arial" charset="0"/>
              <a:buChar char="•"/>
            </a:pPr>
            <a:endParaRPr lang="el-GR" sz="2000" b="1">
              <a:latin typeface="Calibri" pitchFamily="34" charset="0"/>
            </a:endParaRPr>
          </a:p>
          <a:p>
            <a:pPr marL="342900" indent="-342900" algn="just">
              <a:lnSpc>
                <a:spcPct val="80000"/>
              </a:lnSpc>
              <a:spcBef>
                <a:spcPct val="20000"/>
              </a:spcBef>
              <a:buFont typeface="Arial" charset="0"/>
              <a:buChar char="•"/>
            </a:pPr>
            <a:endParaRPr lang="el-GR" sz="2000" b="1">
              <a:latin typeface="Calibri" pitchFamily="34" charset="0"/>
            </a:endParaRPr>
          </a:p>
          <a:p>
            <a:pPr marL="342900" indent="-342900" algn="just">
              <a:lnSpc>
                <a:spcPct val="80000"/>
              </a:lnSpc>
              <a:spcBef>
                <a:spcPct val="20000"/>
              </a:spcBef>
              <a:buFont typeface="Arial" charset="0"/>
              <a:buChar char="•"/>
            </a:pPr>
            <a:r>
              <a:rPr lang="el-GR" sz="2000" b="1">
                <a:latin typeface="Calibri" pitchFamily="34" charset="0"/>
              </a:rPr>
              <a:t>Η εξάχνωση είναι η μετατροπή του νερού από τη στερεά μορφή του χιονιού ή του πάγου σε υδρατμό χωρίς να λιώσει προηγουμένως</a:t>
            </a:r>
            <a:r>
              <a:rPr lang="el-GR" b="1"/>
              <a:t>.</a:t>
            </a:r>
            <a:endParaRPr lang="el-GR" sz="2000" b="1">
              <a:latin typeface="Calibri" pitchFamily="34" charset="0"/>
            </a:endParaRPr>
          </a:p>
          <a:p>
            <a:pPr marL="342900" indent="-342900" algn="just">
              <a:lnSpc>
                <a:spcPct val="80000"/>
              </a:lnSpc>
              <a:spcBef>
                <a:spcPct val="20000"/>
              </a:spcBef>
              <a:buFont typeface="Arial" charset="0"/>
              <a:buChar char="•"/>
            </a:pPr>
            <a:endParaRPr lang="el-GR" sz="2000" b="1">
              <a:latin typeface="Calibri" pitchFamily="34" charset="0"/>
            </a:endParaRPr>
          </a:p>
          <a:p>
            <a:pPr marL="342900" indent="-342900" algn="just">
              <a:lnSpc>
                <a:spcPct val="80000"/>
              </a:lnSpc>
              <a:spcBef>
                <a:spcPct val="20000"/>
              </a:spcBef>
              <a:buFont typeface="Arial" charset="0"/>
              <a:buChar char="•"/>
            </a:pPr>
            <a:endParaRPr lang="el-GR" sz="2000" b="1">
              <a:latin typeface="Calibri" pitchFamily="34" charset="0"/>
            </a:endParaRPr>
          </a:p>
          <a:p>
            <a:pPr marL="342900" indent="-342900" algn="just">
              <a:lnSpc>
                <a:spcPct val="80000"/>
              </a:lnSpc>
              <a:spcBef>
                <a:spcPct val="20000"/>
              </a:spcBef>
              <a:buFont typeface="Arial" charset="0"/>
              <a:buChar char="•"/>
            </a:pPr>
            <a:r>
              <a:rPr lang="en-US" sz="2000" b="1">
                <a:latin typeface="Calibri" pitchFamily="34" charset="0"/>
              </a:rPr>
              <a:t>Η συμπύκνωση είναι η διεργασία της μετατροπής του νερού από την αέρια στην υγρή μορφή</a:t>
            </a:r>
            <a:r>
              <a:rPr lang="el-GR" sz="2000" b="1">
                <a:latin typeface="Calibri" pitchFamily="34" charset="0"/>
              </a:rPr>
              <a:t>.</a:t>
            </a:r>
          </a:p>
          <a:p>
            <a:pPr marL="342900" indent="-342900" algn="just">
              <a:lnSpc>
                <a:spcPct val="80000"/>
              </a:lnSpc>
              <a:spcBef>
                <a:spcPct val="20000"/>
              </a:spcBef>
              <a:buFont typeface="Arial" charset="0"/>
              <a:buChar char="•"/>
            </a:pPr>
            <a:endParaRPr lang="el-GR" sz="2000" b="1">
              <a:latin typeface="Calibri" pitchFamily="34" charset="0"/>
            </a:endParaRPr>
          </a:p>
          <a:p>
            <a:pPr marL="342900" indent="-342900" algn="just">
              <a:lnSpc>
                <a:spcPct val="80000"/>
              </a:lnSpc>
              <a:spcBef>
                <a:spcPct val="20000"/>
              </a:spcBef>
              <a:buFont typeface="Arial" charset="0"/>
              <a:buChar char="•"/>
            </a:pPr>
            <a:endParaRPr lang="el-GR" sz="2000" b="1">
              <a:latin typeface="Calibri" pitchFamily="34" charset="0"/>
            </a:endParaRPr>
          </a:p>
          <a:p>
            <a:pPr marL="342900" indent="-342900" algn="just">
              <a:lnSpc>
                <a:spcPct val="80000"/>
              </a:lnSpc>
              <a:spcBef>
                <a:spcPct val="20000"/>
              </a:spcBef>
              <a:buFont typeface="Arial" charset="0"/>
              <a:buChar char="•"/>
            </a:pPr>
            <a:r>
              <a:rPr lang="en-US" sz="2000" b="1">
                <a:latin typeface="Calibri" pitchFamily="34" charset="0"/>
              </a:rPr>
              <a:t>Τα κατακρημνίσματα είναι η πτώση του νερού από τα σύννεφα</a:t>
            </a:r>
            <a:r>
              <a:rPr lang="el-GR" sz="2000" b="1">
                <a:latin typeface="Calibri" pitchFamily="34" charset="0"/>
              </a:rPr>
              <a:t>, </a:t>
            </a:r>
            <a:r>
              <a:rPr lang="en-US" sz="2000" b="1">
                <a:latin typeface="Calibri" pitchFamily="34" charset="0"/>
              </a:rPr>
              <a:t>με τη μορφή βροχής</a:t>
            </a:r>
            <a:r>
              <a:rPr lang="el-GR" sz="2000" b="1">
                <a:latin typeface="Calibri" pitchFamily="34" charset="0"/>
              </a:rPr>
              <a:t>, </a:t>
            </a:r>
            <a:r>
              <a:rPr lang="en-US" sz="2000" b="1">
                <a:latin typeface="Calibri" pitchFamily="34" charset="0"/>
              </a:rPr>
              <a:t>χιονόνερου</a:t>
            </a:r>
            <a:r>
              <a:rPr lang="el-GR" sz="2000" b="1">
                <a:latin typeface="Calibri" pitchFamily="34" charset="0"/>
              </a:rPr>
              <a:t>, </a:t>
            </a:r>
            <a:r>
              <a:rPr lang="en-US" sz="2000" b="1">
                <a:latin typeface="Calibri" pitchFamily="34" charset="0"/>
              </a:rPr>
              <a:t>χιονιού ή χαλαζιού</a:t>
            </a:r>
            <a:r>
              <a:rPr lang="el-GR" sz="2000" b="1">
                <a:latin typeface="Calibri" pitchFamily="34" charset="0"/>
              </a:rPr>
              <a:t>.</a:t>
            </a:r>
          </a:p>
          <a:p>
            <a:pPr marL="342900" indent="-342900">
              <a:lnSpc>
                <a:spcPct val="80000"/>
              </a:lnSpc>
              <a:spcBef>
                <a:spcPct val="20000"/>
              </a:spcBef>
              <a:buFont typeface="Arial" charset="0"/>
              <a:buChar char="•"/>
            </a:pPr>
            <a:endParaRPr lang="el-GR" sz="2000" b="1">
              <a:latin typeface="Calibri" pitchFamily="34" charset="0"/>
            </a:endParaRPr>
          </a:p>
          <a:p>
            <a:pPr marL="342900" indent="-342900">
              <a:lnSpc>
                <a:spcPct val="80000"/>
              </a:lnSpc>
              <a:spcBef>
                <a:spcPct val="20000"/>
              </a:spcBef>
              <a:buFont typeface="Arial" charset="0"/>
              <a:buChar char="•"/>
            </a:pPr>
            <a:endParaRPr lang="el-GR" sz="2000" b="1">
              <a:latin typeface="Calibri" pitchFamily="34" charset="0"/>
            </a:endParaRPr>
          </a:p>
          <a:p>
            <a:pPr marL="342900" indent="-342900">
              <a:lnSpc>
                <a:spcPct val="80000"/>
              </a:lnSpc>
              <a:spcBef>
                <a:spcPct val="20000"/>
              </a:spcBef>
              <a:buFont typeface="Arial" charset="0"/>
              <a:buChar char="•"/>
            </a:pPr>
            <a:endParaRPr lang="el-GR" sz="1300">
              <a:latin typeface="Calibri" pitchFamily="34" charset="0"/>
            </a:endParaRPr>
          </a:p>
          <a:p>
            <a:pPr marL="342900" indent="-342900">
              <a:lnSpc>
                <a:spcPct val="80000"/>
              </a:lnSpc>
              <a:spcBef>
                <a:spcPct val="20000"/>
              </a:spcBef>
              <a:buFont typeface="Arial" charset="0"/>
              <a:buChar char="•"/>
            </a:pPr>
            <a:endParaRPr lang="el-GR" sz="1300">
              <a:latin typeface="Calibri" pitchFamily="34" charset="0"/>
            </a:endParaRPr>
          </a:p>
          <a:p>
            <a:pPr marL="342900" indent="-342900">
              <a:lnSpc>
                <a:spcPct val="80000"/>
              </a:lnSpc>
              <a:spcBef>
                <a:spcPct val="20000"/>
              </a:spcBef>
              <a:buFont typeface="Arial" charset="0"/>
              <a:buChar char="•"/>
            </a:pPr>
            <a:endParaRPr lang="el-GR" sz="1300">
              <a:latin typeface="Calibri" pitchFamily="34" charset="0"/>
            </a:endParaRPr>
          </a:p>
          <a:p>
            <a:pPr marL="342900" indent="-342900">
              <a:lnSpc>
                <a:spcPct val="80000"/>
              </a:lnSpc>
              <a:spcBef>
                <a:spcPct val="20000"/>
              </a:spcBef>
              <a:buFont typeface="Arial" charset="0"/>
              <a:buChar char="•"/>
            </a:pPr>
            <a:endParaRPr lang="el-GR" sz="1300">
              <a:latin typeface="Calibri" pitchFamily="34" charset="0"/>
            </a:endParaRPr>
          </a:p>
          <a:p>
            <a:pPr marL="342900" indent="-342900">
              <a:lnSpc>
                <a:spcPct val="80000"/>
              </a:lnSpc>
              <a:spcBef>
                <a:spcPct val="20000"/>
              </a:spcBef>
              <a:buFont typeface="Arial" charset="0"/>
              <a:buChar char="•"/>
            </a:pPr>
            <a:endParaRPr lang="el-GR" sz="1300">
              <a:latin typeface="Calibri" pitchFamily="34" charset="0"/>
            </a:endParaRPr>
          </a:p>
          <a:p>
            <a:pPr marL="342900" indent="-342900">
              <a:lnSpc>
                <a:spcPct val="80000"/>
              </a:lnSpc>
              <a:spcBef>
                <a:spcPct val="20000"/>
              </a:spcBef>
              <a:buFont typeface="Arial" charset="0"/>
              <a:buChar char="•"/>
            </a:pPr>
            <a:endParaRPr lang="el-GR" sz="1300">
              <a:latin typeface="Calibri" pitchFamily="34" charset="0"/>
            </a:endParaRPr>
          </a:p>
          <a:p>
            <a:pPr marL="342900" indent="-342900">
              <a:lnSpc>
                <a:spcPct val="80000"/>
              </a:lnSpc>
              <a:spcBef>
                <a:spcPct val="20000"/>
              </a:spcBef>
              <a:buFont typeface="Arial" charset="0"/>
              <a:buChar char="•"/>
            </a:pPr>
            <a:endParaRPr lang="el-GR" sz="1300">
              <a:latin typeface="Calibri" pitchFamily="34" charset="0"/>
            </a:endParaRPr>
          </a:p>
          <a:p>
            <a:pPr marL="342900" indent="-342900">
              <a:lnSpc>
                <a:spcPct val="80000"/>
              </a:lnSpc>
              <a:spcBef>
                <a:spcPct val="20000"/>
              </a:spcBef>
              <a:buFont typeface="Arial" charset="0"/>
              <a:buChar char="•"/>
            </a:pPr>
            <a:endParaRPr lang="el-GR" sz="1300">
              <a:latin typeface="Calibri" pitchFamily="34" charset="0"/>
            </a:endParaRPr>
          </a:p>
          <a:p>
            <a:pPr marL="342900" indent="-342900">
              <a:lnSpc>
                <a:spcPct val="80000"/>
              </a:lnSpc>
              <a:spcBef>
                <a:spcPct val="20000"/>
              </a:spcBef>
              <a:buFont typeface="Arial" charset="0"/>
              <a:buChar char="•"/>
            </a:pPr>
            <a:endParaRPr lang="el-GR" sz="1300">
              <a:latin typeface="Calibri" pitchFamily="34" charset="0"/>
            </a:endParaRPr>
          </a:p>
          <a:p>
            <a:pPr marL="342900" indent="-342900">
              <a:lnSpc>
                <a:spcPct val="80000"/>
              </a:lnSpc>
              <a:spcBef>
                <a:spcPct val="20000"/>
              </a:spcBef>
              <a:buFont typeface="Arial" charset="0"/>
              <a:buChar char="•"/>
            </a:pPr>
            <a:endParaRPr lang="el-GR" sz="1300">
              <a:latin typeface="Calibri" pitchFamily="34" charset="0"/>
            </a:endParaRPr>
          </a:p>
          <a:p>
            <a:pPr marL="342900" indent="-342900">
              <a:lnSpc>
                <a:spcPct val="80000"/>
              </a:lnSpc>
              <a:spcBef>
                <a:spcPct val="20000"/>
              </a:spcBef>
              <a:buFont typeface="Arial" charset="0"/>
              <a:buChar char="•"/>
            </a:pPr>
            <a:endParaRPr lang="el-GR" sz="1300">
              <a:latin typeface="Calibri" pitchFamily="34" charset="0"/>
            </a:endParaRPr>
          </a:p>
          <a:p>
            <a:pPr marL="342900" indent="-342900">
              <a:lnSpc>
                <a:spcPct val="80000"/>
              </a:lnSpc>
              <a:spcBef>
                <a:spcPct val="20000"/>
              </a:spcBef>
              <a:buFont typeface="Arial" charset="0"/>
              <a:buChar char="•"/>
            </a:pPr>
            <a:endParaRPr lang="el-GR" sz="1300">
              <a:latin typeface="Calibri" pitchFamily="34" charset="0"/>
            </a:endParaRPr>
          </a:p>
        </p:txBody>
      </p:sp>
      <p:pic>
        <p:nvPicPr>
          <p:cNvPr id="16386" name="Picture 2" descr="Εικόνα: εξάτμιση από μικρή λίμνη - Picture  showing evaporation from a pond. "/>
          <p:cNvPicPr>
            <a:picLocks noChangeAspect="1" noChangeArrowheads="1"/>
          </p:cNvPicPr>
          <p:nvPr/>
        </p:nvPicPr>
        <p:blipFill>
          <a:blip r:embed="rId3" r:link="rId4">
            <a:lum bright="6000"/>
          </a:blip>
          <a:srcRect b="4910"/>
          <a:stretch>
            <a:fillRect/>
          </a:stretch>
        </p:blipFill>
        <p:spPr bwMode="auto">
          <a:xfrm>
            <a:off x="827088" y="1484313"/>
            <a:ext cx="1728787" cy="1179512"/>
          </a:xfrm>
          <a:prstGeom prst="rect">
            <a:avLst/>
          </a:prstGeom>
          <a:noFill/>
          <a:ln w="9525">
            <a:noFill/>
            <a:miter lim="800000"/>
            <a:headEnd/>
            <a:tailEnd/>
          </a:ln>
        </p:spPr>
      </p:pic>
      <p:pic>
        <p:nvPicPr>
          <p:cNvPr id="16387" name="Picture 3" descr="Εικόνα:&#10;μαθητής που κρατά δοχείο&#10;με ξηρό πάγο (παγωμένο διοξείδιο του&#10;άνθρακα). "/>
          <p:cNvPicPr>
            <a:picLocks noChangeAspect="1" noChangeArrowheads="1"/>
          </p:cNvPicPr>
          <p:nvPr/>
        </p:nvPicPr>
        <p:blipFill>
          <a:blip r:embed="rId5" r:link="rId6">
            <a:lum bright="6000" contrast="-6000"/>
          </a:blip>
          <a:srcRect l="4918" t="41957" b="7692"/>
          <a:stretch>
            <a:fillRect/>
          </a:stretch>
        </p:blipFill>
        <p:spPr bwMode="auto">
          <a:xfrm>
            <a:off x="900113" y="2781300"/>
            <a:ext cx="1727200" cy="1071563"/>
          </a:xfrm>
          <a:prstGeom prst="rect">
            <a:avLst/>
          </a:prstGeom>
          <a:noFill/>
          <a:ln w="9525">
            <a:noFill/>
            <a:miter lim="800000"/>
            <a:headEnd/>
            <a:tailEnd/>
          </a:ln>
        </p:spPr>
      </p:pic>
      <p:pic>
        <p:nvPicPr>
          <p:cNvPr id="16388" name="Picture 4" descr="Εικόνα: σύννεφα - Picture of clouds. "/>
          <p:cNvPicPr>
            <a:picLocks noChangeAspect="1" noChangeArrowheads="1"/>
          </p:cNvPicPr>
          <p:nvPr/>
        </p:nvPicPr>
        <p:blipFill>
          <a:blip r:embed="rId7" r:link="rId8">
            <a:lum bright="6000" contrast="-6000"/>
          </a:blip>
          <a:srcRect/>
          <a:stretch>
            <a:fillRect/>
          </a:stretch>
        </p:blipFill>
        <p:spPr bwMode="auto">
          <a:xfrm>
            <a:off x="900113" y="4005263"/>
            <a:ext cx="1725612" cy="1152525"/>
          </a:xfrm>
          <a:prstGeom prst="rect">
            <a:avLst/>
          </a:prstGeom>
          <a:noFill/>
          <a:ln w="9525">
            <a:noFill/>
            <a:miter lim="800000"/>
            <a:headEnd/>
            <a:tailEnd/>
          </a:ln>
        </p:spPr>
      </p:pic>
      <p:pic>
        <p:nvPicPr>
          <p:cNvPr id="16389" name="Picture 7" descr="Εικόνα: καταιγίδα -- Picture of a storm. "/>
          <p:cNvPicPr>
            <a:picLocks noChangeAspect="1" noChangeArrowheads="1"/>
          </p:cNvPicPr>
          <p:nvPr/>
        </p:nvPicPr>
        <p:blipFill>
          <a:blip r:embed="rId9" r:link="rId10">
            <a:lum bright="12000"/>
          </a:blip>
          <a:srcRect r="3334" b="4576"/>
          <a:stretch>
            <a:fillRect/>
          </a:stretch>
        </p:blipFill>
        <p:spPr bwMode="auto">
          <a:xfrm>
            <a:off x="827088" y="5300663"/>
            <a:ext cx="1908175" cy="1152525"/>
          </a:xfrm>
          <a:prstGeom prst="rect">
            <a:avLst/>
          </a:prstGeom>
          <a:noFill/>
          <a:ln w="9525">
            <a:noFill/>
            <a:miter lim="800000"/>
            <a:headEnd/>
            <a:tailEnd/>
          </a:ln>
        </p:spPr>
      </p:pic>
      <p:sp>
        <p:nvSpPr>
          <p:cNvPr id="16390" name="8 - Ορθογώνιο"/>
          <p:cNvSpPr>
            <a:spLocks noChangeArrowheads="1"/>
          </p:cNvSpPr>
          <p:nvPr/>
        </p:nvSpPr>
        <p:spPr bwMode="auto">
          <a:xfrm>
            <a:off x="827088" y="0"/>
            <a:ext cx="7129462" cy="1323975"/>
          </a:xfrm>
          <a:prstGeom prst="rect">
            <a:avLst/>
          </a:prstGeom>
          <a:noFill/>
          <a:ln w="9525">
            <a:noFill/>
            <a:miter lim="800000"/>
            <a:headEnd/>
            <a:tailEnd/>
          </a:ln>
        </p:spPr>
        <p:txBody>
          <a:bodyPr>
            <a:spAutoFit/>
          </a:bodyPr>
          <a:lstStyle/>
          <a:p>
            <a:r>
              <a:rPr lang="el-GR" sz="2000" b="1">
                <a:latin typeface="Calibri" pitchFamily="34" charset="0"/>
              </a:rPr>
              <a:t>Το νερό του πλανήτη αλλάζει συνεχώς φυσική </a:t>
            </a:r>
            <a:r>
              <a:rPr lang="el-GR" sz="2000" b="1">
                <a:latin typeface="Calibri" pitchFamily="34" charset="0"/>
                <a:hlinkClick r:id="rId11" tooltip="Κατάσταση της ύλης"/>
              </a:rPr>
              <a:t>κατάσταση</a:t>
            </a:r>
            <a:r>
              <a:rPr lang="el-GR" sz="2000" b="1">
                <a:latin typeface="Calibri" pitchFamily="34" charset="0"/>
              </a:rPr>
              <a:t>, από τη </a:t>
            </a:r>
            <a:r>
              <a:rPr lang="el-GR" sz="2000" b="1">
                <a:latin typeface="Calibri" pitchFamily="34" charset="0"/>
                <a:hlinkClick r:id="rId12" tooltip="Στερεό"/>
              </a:rPr>
              <a:t>στερεά</a:t>
            </a:r>
            <a:r>
              <a:rPr lang="el-GR" sz="2000" b="1">
                <a:latin typeface="Calibri" pitchFamily="34" charset="0"/>
              </a:rPr>
              <a:t> μορφή των πάγων στην </a:t>
            </a:r>
            <a:r>
              <a:rPr lang="el-GR" sz="2000" b="1">
                <a:latin typeface="Calibri" pitchFamily="34" charset="0"/>
                <a:hlinkClick r:id="rId13" tooltip="Υγρό"/>
              </a:rPr>
              <a:t>υγρή</a:t>
            </a:r>
            <a:r>
              <a:rPr lang="el-GR" sz="2000" b="1">
                <a:latin typeface="Calibri" pitchFamily="34" charset="0"/>
              </a:rPr>
              <a:t> μορφή των </a:t>
            </a:r>
            <a:r>
              <a:rPr lang="el-GR" sz="2000" b="1">
                <a:latin typeface="Calibri" pitchFamily="34" charset="0"/>
                <a:hlinkClick r:id="rId14" tooltip="Ποτάμι"/>
              </a:rPr>
              <a:t>ποταμών</a:t>
            </a:r>
            <a:r>
              <a:rPr lang="el-GR" sz="2000" b="1">
                <a:latin typeface="Calibri" pitchFamily="34" charset="0"/>
              </a:rPr>
              <a:t>,  </a:t>
            </a:r>
            <a:r>
              <a:rPr lang="el-GR" sz="2000" b="1">
                <a:latin typeface="Calibri" pitchFamily="34" charset="0"/>
                <a:hlinkClick r:id="rId15" tooltip="Λίμνη"/>
              </a:rPr>
              <a:t>λιμνών</a:t>
            </a:r>
            <a:r>
              <a:rPr lang="el-GR" sz="2000" b="1">
                <a:latin typeface="Calibri" pitchFamily="34" charset="0"/>
              </a:rPr>
              <a:t>  και  της </a:t>
            </a:r>
            <a:r>
              <a:rPr lang="el-GR" sz="2000" b="1">
                <a:latin typeface="Calibri" pitchFamily="34" charset="0"/>
                <a:hlinkClick r:id="rId16" tooltip="Θάλασσα"/>
              </a:rPr>
              <a:t>θάλασσας</a:t>
            </a:r>
            <a:r>
              <a:rPr lang="el-GR" sz="2000" b="1">
                <a:latin typeface="Calibri" pitchFamily="34" charset="0"/>
              </a:rPr>
              <a:t>  και  την  </a:t>
            </a:r>
            <a:r>
              <a:rPr lang="el-GR" sz="2000" b="1">
                <a:latin typeface="Calibri" pitchFamily="34" charset="0"/>
                <a:hlinkClick r:id="rId17" tooltip="Αέριο"/>
              </a:rPr>
              <a:t>αέρια κατάσταση</a:t>
            </a:r>
            <a:r>
              <a:rPr lang="el-GR" sz="2000" b="1">
                <a:latin typeface="Calibri" pitchFamily="34" charset="0"/>
              </a:rPr>
              <a:t>  των  </a:t>
            </a:r>
            <a:r>
              <a:rPr lang="el-GR" sz="2000" b="1">
                <a:latin typeface="Calibri" pitchFamily="34" charset="0"/>
                <a:hlinkClick r:id="rId18" tooltip="Υδρατμός"/>
              </a:rPr>
              <a:t>υδρατμών</a:t>
            </a:r>
            <a:r>
              <a:rPr lang="el-GR" sz="2000" b="1">
                <a:latin typeface="Calibri" pitchFamily="34"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3 - Ορθογώνιο"/>
          <p:cNvSpPr>
            <a:spLocks noChangeArrowheads="1"/>
          </p:cNvSpPr>
          <p:nvPr/>
        </p:nvSpPr>
        <p:spPr bwMode="auto">
          <a:xfrm>
            <a:off x="250825" y="692150"/>
            <a:ext cx="8424863" cy="5264150"/>
          </a:xfrm>
          <a:prstGeom prst="rect">
            <a:avLst/>
          </a:prstGeom>
          <a:noFill/>
          <a:ln w="9525">
            <a:noFill/>
            <a:miter lim="800000"/>
            <a:headEnd/>
            <a:tailEnd/>
          </a:ln>
        </p:spPr>
        <p:txBody>
          <a:bodyPr>
            <a:spAutoFit/>
          </a:bodyPr>
          <a:lstStyle/>
          <a:p>
            <a:r>
              <a:rPr lang="el-GR" sz="2800">
                <a:latin typeface="Calibri" pitchFamily="34" charset="0"/>
              </a:rPr>
              <a:t>Ο ποταμός είναι μια μεγάλη φυσική υδάτινη οδός, η οποία χωρίζει και ταυτόχρονα ενώνει.</a:t>
            </a:r>
          </a:p>
          <a:p>
            <a:r>
              <a:rPr lang="el-GR" sz="2800">
                <a:latin typeface="Calibri" pitchFamily="34" charset="0"/>
              </a:rPr>
              <a:t>Πολλοί ποταμοί αποτελούν σημαντικές υδάτινες οδοί για τη μετακίνηση ανθρώπων, εμπορευμάτων και ιδεών. </a:t>
            </a:r>
          </a:p>
          <a:p>
            <a:r>
              <a:rPr lang="el-GR" sz="2800">
                <a:latin typeface="Calibri" pitchFamily="34" charset="0"/>
              </a:rPr>
              <a:t>Έχουν σημαντικό ρόλο στη μεταφορά ύλης και συστατικών στη φύση και στα οικοσυστήματα. </a:t>
            </a:r>
          </a:p>
          <a:p>
            <a:endParaRPr lang="el-GR" sz="2800">
              <a:latin typeface="Calibri" pitchFamily="34" charset="0"/>
            </a:endParaRPr>
          </a:p>
          <a:p>
            <a:r>
              <a:rPr lang="el-GR" sz="2800">
                <a:latin typeface="Calibri" pitchFamily="34" charset="0"/>
              </a:rPr>
              <a:t>Η διώρυγα είναι επίγειο τεχνικό έργο, που εξυπηρετεί στην παροχέτευση ή αποχέτευση νερού ή σύνδεση ποταμών, λιμνών και θαλασσών, καθώς και ορισμένες σε πλωτή συγκοινωνία.</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 Τίτλος"/>
          <p:cNvSpPr>
            <a:spLocks noGrp="1"/>
          </p:cNvSpPr>
          <p:nvPr>
            <p:ph type="title"/>
          </p:nvPr>
        </p:nvSpPr>
        <p:spPr/>
        <p:txBody>
          <a:bodyPr/>
          <a:lstStyle/>
          <a:p>
            <a:pPr eaLnBrk="1" hangingPunct="1"/>
            <a:r>
              <a:rPr lang="el-GR" sz="3600" b="1" smtClean="0"/>
              <a:t>Νερό και τέχνες</a:t>
            </a:r>
            <a:endParaRPr lang="el-GR" sz="3600" smtClean="0"/>
          </a:p>
        </p:txBody>
      </p:sp>
      <p:sp>
        <p:nvSpPr>
          <p:cNvPr id="3" name="2 - Θέση περιεχομένου"/>
          <p:cNvSpPr>
            <a:spLocks noGrp="1"/>
          </p:cNvSpPr>
          <p:nvPr>
            <p:ph idx="1"/>
          </p:nvPr>
        </p:nvSpPr>
        <p:spPr/>
        <p:txBody>
          <a:bodyPr rtlCol="0">
            <a:normAutofit fontScale="85000" lnSpcReduction="10000"/>
          </a:bodyPr>
          <a:lstStyle/>
          <a:p>
            <a:pPr algn="just" eaLnBrk="1" fontAlgn="auto" hangingPunct="1">
              <a:spcAft>
                <a:spcPts val="0"/>
              </a:spcAft>
              <a:buFont typeface="Arial" pitchFamily="34" charset="0"/>
              <a:buChar char="•"/>
              <a:defRPr/>
            </a:pPr>
            <a:r>
              <a:rPr lang="el-GR" dirty="0" smtClean="0"/>
              <a:t>Το νερό αποτελεί πηγή έμπνευσης για πολλούς καλλιτέχνες στη ζωγραφική και στη γλυπτική, στη μουσική, στη λογοτεχνία, στην αρχιτεκτονική, κ.λπ.</a:t>
            </a:r>
          </a:p>
          <a:p>
            <a:pPr algn="just" eaLnBrk="1" fontAlgn="auto" hangingPunct="1">
              <a:spcAft>
                <a:spcPts val="0"/>
              </a:spcAft>
              <a:buFont typeface="Arial" pitchFamily="34" charset="0"/>
              <a:buChar char="•"/>
              <a:defRPr/>
            </a:pPr>
            <a:r>
              <a:rPr lang="el-GR" dirty="0" smtClean="0"/>
              <a:t> Ο ήχος του νερού συντρόφευσε τον άνθρωπο από την ημέρα της δημιουργίας του, αφού τα ποτάμια και οι λίμνες ήταν η πρώτη του επιλογή για κατοικία.</a:t>
            </a:r>
          </a:p>
          <a:p>
            <a:pPr algn="just" eaLnBrk="1" fontAlgn="auto" hangingPunct="1">
              <a:spcAft>
                <a:spcPts val="0"/>
              </a:spcAft>
              <a:buFont typeface="Arial" pitchFamily="34" charset="0"/>
              <a:buChar char="•"/>
              <a:defRPr/>
            </a:pPr>
            <a:r>
              <a:rPr lang="el-GR" dirty="0" smtClean="0"/>
              <a:t>Στην ελληνική μυθολογία, αρκετοί ποταμοί παρουσιάζονταν ως θεοί.</a:t>
            </a:r>
          </a:p>
          <a:p>
            <a:pPr algn="just" eaLnBrk="1" fontAlgn="auto" hangingPunct="1">
              <a:spcAft>
                <a:spcPts val="0"/>
              </a:spcAft>
              <a:buFont typeface="Arial" pitchFamily="34" charset="0"/>
              <a:buChar char="•"/>
              <a:defRPr/>
            </a:pPr>
            <a:r>
              <a:rPr lang="el-GR" dirty="0" smtClean="0"/>
              <a:t>Επιπλέον το νερό συνδέεται και με διαφόρους θεούς, όπως τον Ποσειδώνα.</a:t>
            </a:r>
          </a:p>
          <a:p>
            <a:pPr eaLnBrk="1" fontAlgn="auto" hangingPunct="1">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3 - Ορθογώνιο"/>
          <p:cNvSpPr>
            <a:spLocks noChangeArrowheads="1"/>
          </p:cNvSpPr>
          <p:nvPr/>
        </p:nvSpPr>
        <p:spPr bwMode="auto">
          <a:xfrm>
            <a:off x="468313" y="0"/>
            <a:ext cx="7920037" cy="6756400"/>
          </a:xfrm>
          <a:prstGeom prst="rect">
            <a:avLst/>
          </a:prstGeom>
          <a:noFill/>
          <a:ln w="9525">
            <a:noFill/>
            <a:miter lim="800000"/>
            <a:headEnd/>
            <a:tailEnd/>
          </a:ln>
        </p:spPr>
        <p:txBody>
          <a:bodyPr>
            <a:spAutoFit/>
          </a:bodyPr>
          <a:lstStyle/>
          <a:p>
            <a:pPr algn="ctr"/>
            <a:r>
              <a:rPr lang="el-GR" sz="3600" b="1">
                <a:latin typeface="Calibri" pitchFamily="34" charset="0"/>
              </a:rPr>
              <a:t>Νερό και Λογοτεχνία</a:t>
            </a:r>
          </a:p>
          <a:p>
            <a:endParaRPr lang="el-GR" sz="2300" b="1" u="sng">
              <a:latin typeface="Calibri" pitchFamily="34" charset="0"/>
            </a:endParaRPr>
          </a:p>
          <a:p>
            <a:r>
              <a:rPr lang="el-GR" sz="2200">
                <a:latin typeface="Calibri" pitchFamily="34" charset="0"/>
              </a:rPr>
              <a:t>κάνω μια τρύπα στο νερό : αποτυγχάνω</a:t>
            </a:r>
            <a:br>
              <a:rPr lang="el-GR" sz="2200">
                <a:latin typeface="Calibri" pitchFamily="34" charset="0"/>
              </a:rPr>
            </a:br>
            <a:r>
              <a:rPr lang="el-GR" sz="2200">
                <a:latin typeface="Calibri" pitchFamily="34" charset="0"/>
              </a:rPr>
              <a:t>βάζω το νερό στ' αυλάκι : οδηγώ μια υπόθεση σε καλό δρόμο</a:t>
            </a:r>
            <a:br>
              <a:rPr lang="el-GR" sz="2200">
                <a:latin typeface="Calibri" pitchFamily="34" charset="0"/>
              </a:rPr>
            </a:br>
            <a:r>
              <a:rPr lang="el-GR" sz="2200">
                <a:latin typeface="Calibri" pitchFamily="34" charset="0"/>
              </a:rPr>
              <a:t>χάνω τα νερά μου : βρίσκομαι σε αμηχανία εξαιτίας αλλαγής</a:t>
            </a:r>
            <a:br>
              <a:rPr lang="el-GR" sz="2200">
                <a:latin typeface="Calibri" pitchFamily="34" charset="0"/>
              </a:rPr>
            </a:br>
            <a:r>
              <a:rPr lang="el-GR" sz="2200">
                <a:latin typeface="Calibri" pitchFamily="34" charset="0"/>
              </a:rPr>
              <a:t>είμαι ή βρίσκομαι έξω από τα νερά μου : δεν κατέχω το αντικείμενο</a:t>
            </a:r>
            <a:br>
              <a:rPr lang="el-GR" sz="2200">
                <a:latin typeface="Calibri" pitchFamily="34" charset="0"/>
              </a:rPr>
            </a:br>
            <a:r>
              <a:rPr lang="el-GR" sz="2200">
                <a:latin typeface="Calibri" pitchFamily="34" charset="0"/>
              </a:rPr>
              <a:t>σαν τα κρύα τα νερά : εξαιρετικής ομορφιάς</a:t>
            </a:r>
            <a:br>
              <a:rPr lang="el-GR" sz="2200">
                <a:latin typeface="Calibri" pitchFamily="34" charset="0"/>
              </a:rPr>
            </a:br>
            <a:r>
              <a:rPr lang="el-GR" sz="2200">
                <a:latin typeface="Calibri" pitchFamily="34" charset="0"/>
              </a:rPr>
              <a:t>τον φέρνω στα τα νερά μου : προσεταιρίζομαι κάποιον, κάνοντάς τον να συμφωνεί μαζί μου</a:t>
            </a:r>
            <a:br>
              <a:rPr lang="el-GR" sz="2200">
                <a:latin typeface="Calibri" pitchFamily="34" charset="0"/>
              </a:rPr>
            </a:br>
            <a:r>
              <a:rPr lang="el-GR" sz="2200">
                <a:latin typeface="Calibri" pitchFamily="34" charset="0"/>
              </a:rPr>
              <a:t>ένα ποτήρι νερό : η στοιχειώδης φροντίδα και περιποίηση σε κάποιον</a:t>
            </a:r>
            <a:br>
              <a:rPr lang="el-GR" sz="2200">
                <a:latin typeface="Calibri" pitchFamily="34" charset="0"/>
              </a:rPr>
            </a:br>
            <a:r>
              <a:rPr lang="el-GR" sz="2200">
                <a:latin typeface="Calibri" pitchFamily="34" charset="0"/>
              </a:rPr>
              <a:t>το αίμα νερό δεν γίνεται : οι οικογενειακοί δεσμοί δεν επιτρέπουν έχθρητες</a:t>
            </a:r>
            <a:br>
              <a:rPr lang="el-GR" sz="2200">
                <a:latin typeface="Calibri" pitchFamily="34" charset="0"/>
              </a:rPr>
            </a:br>
            <a:r>
              <a:rPr lang="el-GR" sz="2200">
                <a:latin typeface="Calibri" pitchFamily="34" charset="0"/>
              </a:rPr>
              <a:t>έσπασαν τα νερά : άνοιξε ο αμνιακός σάκος και πλησιάζει η ώρα του τοκετού</a:t>
            </a:r>
            <a:br>
              <a:rPr lang="el-GR" sz="2200">
                <a:latin typeface="Calibri" pitchFamily="34" charset="0"/>
              </a:rPr>
            </a:br>
            <a:r>
              <a:rPr lang="el-GR" sz="2200">
                <a:latin typeface="Calibri" pitchFamily="34" charset="0"/>
              </a:rPr>
              <a:t>βάζω νερό στο κρασί μου : γίνομαι πιο διαλλακτικός ή λιγότερο απαιτητικός</a:t>
            </a:r>
            <a:br>
              <a:rPr lang="el-GR" sz="2200">
                <a:latin typeface="Calibri" pitchFamily="34" charset="0"/>
              </a:rPr>
            </a:br>
            <a:r>
              <a:rPr lang="el-GR" sz="2200">
                <a:latin typeface="Calibri" pitchFamily="34" charset="0"/>
              </a:rPr>
              <a:t>πνίγομαι σε μια κουταλιά νερό : είμαι ανίκανος να αντιμετωπίσω την παραμικρή δυσκολία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3 - Ορθογώνιο"/>
          <p:cNvSpPr>
            <a:spLocks noChangeArrowheads="1"/>
          </p:cNvSpPr>
          <p:nvPr/>
        </p:nvSpPr>
        <p:spPr bwMode="auto">
          <a:xfrm>
            <a:off x="468313" y="404813"/>
            <a:ext cx="7199312" cy="2770187"/>
          </a:xfrm>
          <a:prstGeom prst="rect">
            <a:avLst/>
          </a:prstGeom>
          <a:noFill/>
          <a:ln w="9525">
            <a:noFill/>
            <a:miter lim="800000"/>
            <a:headEnd/>
            <a:tailEnd/>
          </a:ln>
        </p:spPr>
        <p:txBody>
          <a:bodyPr>
            <a:spAutoFit/>
          </a:bodyPr>
          <a:lstStyle/>
          <a:p>
            <a:pPr algn="ctr"/>
            <a:r>
              <a:rPr lang="el-GR" sz="3600">
                <a:latin typeface="Calibri" pitchFamily="34" charset="0"/>
              </a:rPr>
              <a:t>Θαλασσογραφία</a:t>
            </a:r>
          </a:p>
          <a:p>
            <a:r>
              <a:rPr lang="el-GR">
                <a:latin typeface="Calibri" pitchFamily="34" charset="0"/>
              </a:rPr>
              <a:t>   </a:t>
            </a:r>
          </a:p>
          <a:p>
            <a:r>
              <a:rPr lang="el-GR" sz="2400">
                <a:latin typeface="Calibri" pitchFamily="34" charset="0"/>
              </a:rPr>
              <a:t>Κάποια θεματική ενότητα των τεχνών είναι και η θαλασσογραφία. Έτσι κάποιες από αυτές αποφασίσαμε να δημιουργήσουμε και εμείς … </a:t>
            </a:r>
          </a:p>
          <a:p>
            <a:r>
              <a:rPr lang="el-GR" sz="2400">
                <a:latin typeface="Calibri" pitchFamily="34" charset="0"/>
              </a:rPr>
              <a:t>   Τα παρακάτω έργα φιλοτεχνήθηκαν από τη Γεωργιάννα Καρδάκου:</a:t>
            </a:r>
          </a:p>
        </p:txBody>
      </p:sp>
      <p:pic>
        <p:nvPicPr>
          <p:cNvPr id="48130" name="Picture 3" descr="C:\Users\κ ετci\Desktop\1 001.jpg"/>
          <p:cNvPicPr>
            <a:picLocks noChangeAspect="1" noChangeArrowheads="1"/>
          </p:cNvPicPr>
          <p:nvPr/>
        </p:nvPicPr>
        <p:blipFill>
          <a:blip r:embed="rId2"/>
          <a:srcRect/>
          <a:stretch>
            <a:fillRect/>
          </a:stretch>
        </p:blipFill>
        <p:spPr bwMode="auto">
          <a:xfrm>
            <a:off x="2987675" y="3068638"/>
            <a:ext cx="5541963"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C:\Users\κ ετci\Desktop\2 001.jpg"/>
          <p:cNvPicPr>
            <a:picLocks noChangeAspect="1" noChangeArrowheads="1"/>
          </p:cNvPicPr>
          <p:nvPr/>
        </p:nvPicPr>
        <p:blipFill>
          <a:blip r:embed="rId2"/>
          <a:srcRect/>
          <a:stretch>
            <a:fillRect/>
          </a:stretch>
        </p:blipFill>
        <p:spPr bwMode="auto">
          <a:xfrm>
            <a:off x="323850" y="549275"/>
            <a:ext cx="4060825" cy="5773738"/>
          </a:xfrm>
          <a:prstGeom prst="rect">
            <a:avLst/>
          </a:prstGeom>
          <a:noFill/>
          <a:ln w="9525">
            <a:noFill/>
            <a:miter lim="800000"/>
            <a:headEnd/>
            <a:tailEnd/>
          </a:ln>
        </p:spPr>
      </p:pic>
      <p:pic>
        <p:nvPicPr>
          <p:cNvPr id="49154" name="Picture 3" descr="C:\Users\κ ετci\Desktop\3 001.jpg"/>
          <p:cNvPicPr>
            <a:picLocks noChangeAspect="1" noChangeArrowheads="1"/>
          </p:cNvPicPr>
          <p:nvPr/>
        </p:nvPicPr>
        <p:blipFill>
          <a:blip r:embed="rId3"/>
          <a:srcRect/>
          <a:stretch>
            <a:fillRect/>
          </a:stretch>
        </p:blipFill>
        <p:spPr bwMode="auto">
          <a:xfrm>
            <a:off x="4500563" y="549275"/>
            <a:ext cx="4214812" cy="575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C:\Users\κ ετci\Desktop\5 001.jpg"/>
          <p:cNvPicPr>
            <a:picLocks noChangeAspect="1" noChangeArrowheads="1"/>
          </p:cNvPicPr>
          <p:nvPr/>
        </p:nvPicPr>
        <p:blipFill>
          <a:blip r:embed="rId2"/>
          <a:srcRect/>
          <a:stretch>
            <a:fillRect/>
          </a:stretch>
        </p:blipFill>
        <p:spPr bwMode="auto">
          <a:xfrm>
            <a:off x="539750" y="333375"/>
            <a:ext cx="8108950" cy="61912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 Τίτλος"/>
          <p:cNvSpPr>
            <a:spLocks noGrp="1"/>
          </p:cNvSpPr>
          <p:nvPr>
            <p:ph type="title"/>
          </p:nvPr>
        </p:nvSpPr>
        <p:spPr/>
        <p:txBody>
          <a:bodyPr/>
          <a:lstStyle/>
          <a:p>
            <a:pPr eaLnBrk="1" hangingPunct="1"/>
            <a:r>
              <a:rPr lang="el-GR" sz="3600" b="1" smtClean="0"/>
              <a:t>Καταιγίδα</a:t>
            </a:r>
            <a:endParaRPr lang="el-GR" sz="3600" smtClean="0"/>
          </a:p>
        </p:txBody>
      </p:sp>
      <p:pic>
        <p:nvPicPr>
          <p:cNvPr id="51202" name="Picture 2" descr="http://upload.wikimedia.org/wikipedia/commons/thumb/4/48/Storm_Approaching_Anna_Bay.JPG/250px-Storm_Approaching_Anna_Bay.JPG"/>
          <p:cNvPicPr>
            <a:picLocks noChangeAspect="1" noChangeArrowheads="1"/>
          </p:cNvPicPr>
          <p:nvPr/>
        </p:nvPicPr>
        <p:blipFill>
          <a:blip r:embed="rId2" r:link="rId3"/>
          <a:srcRect/>
          <a:stretch>
            <a:fillRect/>
          </a:stretch>
        </p:blipFill>
        <p:spPr bwMode="auto">
          <a:xfrm>
            <a:off x="1692275" y="1628775"/>
            <a:ext cx="5759450" cy="433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 Τίτλος"/>
          <p:cNvSpPr>
            <a:spLocks noGrp="1"/>
          </p:cNvSpPr>
          <p:nvPr>
            <p:ph type="title"/>
          </p:nvPr>
        </p:nvSpPr>
        <p:spPr/>
        <p:txBody>
          <a:bodyPr/>
          <a:lstStyle/>
          <a:p>
            <a:pPr eaLnBrk="1" hangingPunct="1"/>
            <a:r>
              <a:rPr lang="el-GR" sz="3600" b="1" smtClean="0"/>
              <a:t>Καταιγίδα</a:t>
            </a:r>
          </a:p>
        </p:txBody>
      </p:sp>
      <p:sp>
        <p:nvSpPr>
          <p:cNvPr id="52226" name="2 - Θέση περιεχομένου"/>
          <p:cNvSpPr>
            <a:spLocks noGrp="1"/>
          </p:cNvSpPr>
          <p:nvPr>
            <p:ph idx="1"/>
          </p:nvPr>
        </p:nvSpPr>
        <p:spPr/>
        <p:txBody>
          <a:bodyPr/>
          <a:lstStyle/>
          <a:p>
            <a:pPr algn="ctr" eaLnBrk="1" hangingPunct="1">
              <a:buFont typeface="Arial" charset="0"/>
              <a:buNone/>
            </a:pPr>
            <a:r>
              <a:rPr lang="el-GR" b="1" smtClean="0"/>
              <a:t>Καταιγίδα είναι ένα μετεωρολογικό φαινόμενο που συνοδεύεται από αστραπές, βροντές, έντονη βροχόπτωση, ισχυρούς ανέμους και μερικές φορές χαλάζι</a:t>
            </a:r>
          </a:p>
          <a:p>
            <a:pPr algn="ctr" eaLnBrk="1" hangingPunct="1">
              <a:buFont typeface="Arial" charset="0"/>
              <a:buNone/>
            </a:pPr>
            <a:endParaRPr lang="el-GR" b="1" smtClean="0"/>
          </a:p>
          <a:p>
            <a:pPr algn="ctr" eaLnBrk="1" hangingPunct="1">
              <a:buFont typeface="Arial" charset="0"/>
              <a:buNone/>
            </a:pPr>
            <a:r>
              <a:rPr lang="el-GR" b="1" smtClean="0"/>
              <a:t>Καταιγίδα γενικότερα είναι κάθε βίαιη ατμοσφαιρική διατάραξη που συνοδεύεται από ηλεκτρικές εκκενώσεις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 Τίτλος"/>
          <p:cNvSpPr>
            <a:spLocks noGrp="1"/>
          </p:cNvSpPr>
          <p:nvPr>
            <p:ph type="title"/>
          </p:nvPr>
        </p:nvSpPr>
        <p:spPr/>
        <p:txBody>
          <a:bodyPr/>
          <a:lstStyle/>
          <a:p>
            <a:pPr eaLnBrk="1" hangingPunct="1"/>
            <a:r>
              <a:rPr lang="el-GR" sz="3600" b="1" smtClean="0"/>
              <a:t>Δημιουργία καταιγίδας</a:t>
            </a:r>
          </a:p>
        </p:txBody>
      </p:sp>
      <p:sp>
        <p:nvSpPr>
          <p:cNvPr id="3" name="2 - Θέση περιεχομένου"/>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None/>
              <a:defRPr/>
            </a:pPr>
            <a:r>
              <a:rPr lang="el-GR" dirty="0" smtClean="0"/>
              <a:t>Για να δημιουργηθεί μία καταιγίδα πρέπει να εκπληρωθούν 3 προϋποθέσεις :</a:t>
            </a:r>
          </a:p>
          <a:p>
            <a:pPr eaLnBrk="1" fontAlgn="auto" hangingPunct="1">
              <a:spcAft>
                <a:spcPts val="0"/>
              </a:spcAft>
              <a:buFont typeface="Wingdings" pitchFamily="2" charset="2"/>
              <a:buChar char="q"/>
              <a:defRPr/>
            </a:pPr>
            <a:r>
              <a:rPr lang="el-GR" dirty="0" smtClean="0"/>
              <a:t>   υγρασία</a:t>
            </a:r>
          </a:p>
          <a:p>
            <a:pPr eaLnBrk="1" fontAlgn="auto" hangingPunct="1">
              <a:spcAft>
                <a:spcPts val="0"/>
              </a:spcAft>
              <a:buFont typeface="Wingdings" pitchFamily="2" charset="2"/>
              <a:buChar char="q"/>
              <a:defRPr/>
            </a:pPr>
            <a:r>
              <a:rPr lang="el-GR" dirty="0" smtClean="0"/>
              <a:t>   ασταθής μάζα αέρα</a:t>
            </a:r>
          </a:p>
          <a:p>
            <a:pPr eaLnBrk="1" fontAlgn="auto" hangingPunct="1">
              <a:spcAft>
                <a:spcPts val="0"/>
              </a:spcAft>
              <a:buFont typeface="Wingdings" pitchFamily="2" charset="2"/>
              <a:buChar char="q"/>
              <a:defRPr/>
            </a:pPr>
            <a:r>
              <a:rPr lang="el-GR" dirty="0" smtClean="0"/>
              <a:t>   ανυψωτική δύναμη ( θερμότητα )</a:t>
            </a:r>
          </a:p>
          <a:p>
            <a:pPr eaLnBrk="1" fontAlgn="auto" hangingPunct="1">
              <a:spcAft>
                <a:spcPts val="0"/>
              </a:spcAft>
              <a:buFont typeface="Arial" pitchFamily="34" charset="0"/>
              <a:buNone/>
              <a:defRPr/>
            </a:pPr>
            <a:endParaRPr lang="el-GR" dirty="0" smtClean="0"/>
          </a:p>
          <a:p>
            <a:pPr algn="ctr" eaLnBrk="1" fontAlgn="auto" hangingPunct="1">
              <a:spcAft>
                <a:spcPts val="0"/>
              </a:spcAft>
              <a:buFont typeface="Arial" pitchFamily="34" charset="0"/>
              <a:buNone/>
              <a:defRPr/>
            </a:pPr>
            <a:r>
              <a:rPr lang="el-GR" dirty="0" smtClean="0"/>
              <a:t>Πιο σημαντική είναι η μεγάλη διαφορά θερμοκρασίας ανάμεσα στο έδαφος και στην ανώτερη ατμόσφαιρα</a:t>
            </a: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 Τίτλος"/>
          <p:cNvSpPr>
            <a:spLocks noGrp="1"/>
          </p:cNvSpPr>
          <p:nvPr>
            <p:ph type="title"/>
          </p:nvPr>
        </p:nvSpPr>
        <p:spPr/>
        <p:txBody>
          <a:bodyPr/>
          <a:lstStyle/>
          <a:p>
            <a:pPr eaLnBrk="1" hangingPunct="1"/>
            <a:r>
              <a:rPr lang="el-GR" sz="3600" b="1" smtClean="0"/>
              <a:t/>
            </a:r>
            <a:br>
              <a:rPr lang="el-GR" sz="3600" b="1" smtClean="0"/>
            </a:br>
            <a:r>
              <a:rPr lang="el-GR" sz="3600" b="1" smtClean="0"/>
              <a:t>Κύκλος ζωής καταιγίδας</a:t>
            </a:r>
            <a:br>
              <a:rPr lang="el-GR" sz="3600" b="1" smtClean="0"/>
            </a:br>
            <a:endParaRPr lang="el-GR" sz="3600" smtClean="0"/>
          </a:p>
        </p:txBody>
      </p:sp>
      <p:pic>
        <p:nvPicPr>
          <p:cNvPr id="54274" name="Picture 2" descr="http://upload.wikimedia.org/wikipedia/commons/thumb/c/c8/Thunderstorm_formation.jpg/500px-Thunderstorm_formation.jpg"/>
          <p:cNvPicPr>
            <a:picLocks noChangeAspect="1" noChangeArrowheads="1"/>
          </p:cNvPicPr>
          <p:nvPr/>
        </p:nvPicPr>
        <p:blipFill>
          <a:blip r:embed="rId2" r:link="rId3"/>
          <a:srcRect/>
          <a:stretch>
            <a:fillRect/>
          </a:stretch>
        </p:blipFill>
        <p:spPr bwMode="auto">
          <a:xfrm>
            <a:off x="468313" y="1844675"/>
            <a:ext cx="8188325" cy="417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endParaRPr lang="el-GR" dirty="0"/>
          </a:p>
        </p:txBody>
      </p:sp>
      <p:pic>
        <p:nvPicPr>
          <p:cNvPr id="18434" name="Picture 1" descr="Δορυφορική εικόνα της Γροιλανδίας που δείχνει την παγοκάλυψη - Satellite image of Greenland showing the ice cap. "/>
          <p:cNvPicPr>
            <a:picLocks noGrp="1" noChangeAspect="1" noChangeArrowheads="1"/>
          </p:cNvPicPr>
          <p:nvPr>
            <p:ph idx="1"/>
          </p:nvPr>
        </p:nvPicPr>
        <p:blipFill>
          <a:blip r:embed="rId2" r:link="rId3">
            <a:lum bright="6000" contrast="-6000"/>
          </a:blip>
          <a:srcRect b="20100"/>
          <a:stretch>
            <a:fillRect/>
          </a:stretch>
        </p:blipFill>
        <p:spPr>
          <a:xfrm>
            <a:off x="395288" y="1268413"/>
            <a:ext cx="1695450" cy="1462087"/>
          </a:xfrm>
        </p:spPr>
      </p:pic>
      <p:pic>
        <p:nvPicPr>
          <p:cNvPr id="18435" name="Picture 2" descr="http://upload.wikimedia.org/wikipedia/commons/thumb/1/18/Kochendes_wasser02.jpg/200px-Kochendes_wasser02.jpg">
            <a:hlinkClick r:id="rId4"/>
          </p:cNvPr>
          <p:cNvPicPr>
            <a:picLocks noChangeAspect="1" noChangeArrowheads="1"/>
          </p:cNvPicPr>
          <p:nvPr/>
        </p:nvPicPr>
        <p:blipFill>
          <a:blip r:embed="rId5" r:link="rId6">
            <a:lum bright="12000"/>
          </a:blip>
          <a:srcRect t="20976"/>
          <a:stretch>
            <a:fillRect/>
          </a:stretch>
        </p:blipFill>
        <p:spPr bwMode="auto">
          <a:xfrm>
            <a:off x="468313" y="5084763"/>
            <a:ext cx="1582737" cy="1495425"/>
          </a:xfrm>
          <a:prstGeom prst="rect">
            <a:avLst/>
          </a:prstGeom>
          <a:noFill/>
          <a:ln w="9525">
            <a:noFill/>
            <a:miter lim="800000"/>
            <a:headEnd/>
            <a:tailEnd/>
          </a:ln>
        </p:spPr>
      </p:pic>
      <p:sp>
        <p:nvSpPr>
          <p:cNvPr id="18436" name="5 - Ορθογώνιο"/>
          <p:cNvSpPr>
            <a:spLocks noChangeArrowheads="1"/>
          </p:cNvSpPr>
          <p:nvPr/>
        </p:nvSpPr>
        <p:spPr bwMode="auto">
          <a:xfrm>
            <a:off x="2286000" y="1125538"/>
            <a:ext cx="6462713" cy="5222875"/>
          </a:xfrm>
          <a:prstGeom prst="rect">
            <a:avLst/>
          </a:prstGeom>
          <a:noFill/>
          <a:ln w="9525">
            <a:noFill/>
            <a:miter lim="800000"/>
            <a:headEnd/>
            <a:tailEnd/>
          </a:ln>
        </p:spPr>
        <p:txBody>
          <a:bodyPr>
            <a:spAutoFit/>
          </a:bodyPr>
          <a:lstStyle/>
          <a:p>
            <a:pPr algn="just"/>
            <a:r>
              <a:rPr lang="en-US" altLang="zh-CN" sz="2100" b="1">
                <a:latin typeface="Calibri" pitchFamily="34" charset="0"/>
                <a:cs typeface="宋体"/>
              </a:rPr>
              <a:t>Το νερό που βρίσκεται αποθηκευμένο για μεγάλες χρονικές περιόδους στον πάγο</a:t>
            </a:r>
            <a:r>
              <a:rPr lang="el-GR" sz="2100" b="1">
                <a:latin typeface="Calibri" pitchFamily="34" charset="0"/>
              </a:rPr>
              <a:t>, </a:t>
            </a:r>
            <a:r>
              <a:rPr lang="en-US" altLang="zh-CN" sz="2100" b="1">
                <a:latin typeface="Calibri" pitchFamily="34" charset="0"/>
                <a:cs typeface="宋体"/>
              </a:rPr>
              <a:t>το χιόνι και τους παγετώνες</a:t>
            </a:r>
            <a:r>
              <a:rPr lang="el-GR" sz="2100" b="1">
                <a:latin typeface="Calibri" pitchFamily="34" charset="0"/>
              </a:rPr>
              <a:t>, </a:t>
            </a:r>
            <a:r>
              <a:rPr lang="en-US" altLang="zh-CN" sz="2100" b="1">
                <a:latin typeface="Calibri" pitchFamily="34" charset="0"/>
                <a:cs typeface="宋体"/>
              </a:rPr>
              <a:t>αποτελεί και αυτό μέρος του υδρολογικού κύκλου</a:t>
            </a:r>
            <a:r>
              <a:rPr lang="el-GR" sz="2100" b="1">
                <a:latin typeface="Calibri" pitchFamily="34" charset="0"/>
              </a:rPr>
              <a:t>.</a:t>
            </a:r>
          </a:p>
          <a:p>
            <a:pPr algn="just"/>
            <a:endParaRPr lang="el-GR" sz="2100" b="1">
              <a:latin typeface="Calibri" pitchFamily="34" charset="0"/>
            </a:endParaRPr>
          </a:p>
          <a:p>
            <a:pPr algn="just"/>
            <a:endParaRPr lang="el-GR" sz="2100" b="1">
              <a:latin typeface="Calibri" pitchFamily="34" charset="0"/>
            </a:endParaRPr>
          </a:p>
          <a:p>
            <a:pPr algn="just"/>
            <a:r>
              <a:rPr lang="el-GR" sz="2100" b="1">
                <a:latin typeface="Calibri" pitchFamily="34" charset="0"/>
              </a:rPr>
              <a:t>Πήξη ή στερεοποίηση, ονομάζεται η μετατροπή ενός </a:t>
            </a:r>
            <a:r>
              <a:rPr lang="el-GR" sz="2100" b="1">
                <a:latin typeface="Calibri" pitchFamily="34" charset="0"/>
                <a:hlinkClick r:id="rId7" tooltip="Ρευστό"/>
              </a:rPr>
              <a:t>ρευστού</a:t>
            </a:r>
            <a:r>
              <a:rPr lang="el-GR" sz="2100" b="1">
                <a:latin typeface="Calibri" pitchFamily="34" charset="0"/>
              </a:rPr>
              <a:t> (</a:t>
            </a:r>
            <a:r>
              <a:rPr lang="el-GR" sz="2100" b="1">
                <a:latin typeface="Calibri" pitchFamily="34" charset="0"/>
                <a:hlinkClick r:id="rId8" tooltip="Υγρό"/>
              </a:rPr>
              <a:t>υγρού</a:t>
            </a:r>
            <a:r>
              <a:rPr lang="el-GR" sz="2100" b="1">
                <a:latin typeface="Calibri" pitchFamily="34" charset="0"/>
              </a:rPr>
              <a:t> ή </a:t>
            </a:r>
            <a:r>
              <a:rPr lang="el-GR" sz="2100" b="1">
                <a:latin typeface="Calibri" pitchFamily="34" charset="0"/>
                <a:hlinkClick r:id="rId9" tooltip="Αέριο"/>
              </a:rPr>
              <a:t>αερίου</a:t>
            </a:r>
            <a:r>
              <a:rPr lang="el-GR" sz="2100" b="1">
                <a:latin typeface="Calibri" pitchFamily="34" charset="0"/>
              </a:rPr>
              <a:t>) σε </a:t>
            </a:r>
            <a:r>
              <a:rPr lang="el-GR" sz="2100" b="1">
                <a:latin typeface="Calibri" pitchFamily="34" charset="0"/>
                <a:hlinkClick r:id="rId10" tooltip="Στερεό"/>
              </a:rPr>
              <a:t>στερεό</a:t>
            </a:r>
            <a:endParaRPr lang="el-GR" sz="2100" b="1">
              <a:latin typeface="Calibri" pitchFamily="34" charset="0"/>
            </a:endParaRPr>
          </a:p>
          <a:p>
            <a:pPr algn="just"/>
            <a:endParaRPr lang="el-GR" sz="2100" b="1">
              <a:latin typeface="Calibri" pitchFamily="34" charset="0"/>
            </a:endParaRPr>
          </a:p>
          <a:p>
            <a:pPr algn="just"/>
            <a:endParaRPr lang="el-GR" sz="2100" b="1">
              <a:latin typeface="Calibri" pitchFamily="34" charset="0"/>
            </a:endParaRPr>
          </a:p>
          <a:p>
            <a:pPr algn="just"/>
            <a:r>
              <a:rPr lang="el-GR" sz="2100" b="1">
                <a:latin typeface="Calibri" pitchFamily="34" charset="0"/>
              </a:rPr>
              <a:t>Τήξη ειδικά στη </a:t>
            </a:r>
            <a:r>
              <a:rPr lang="el-GR" sz="2100" b="1">
                <a:latin typeface="Calibri" pitchFamily="34" charset="0"/>
                <a:hlinkClick r:id="rId11" tooltip="Φυσική"/>
              </a:rPr>
              <a:t>Φυσική</a:t>
            </a:r>
            <a:r>
              <a:rPr lang="el-GR" sz="2100" b="1">
                <a:latin typeface="Calibri" pitchFamily="34" charset="0"/>
              </a:rPr>
              <a:t> ονομάζεται η μετατροπή </a:t>
            </a:r>
            <a:r>
              <a:rPr lang="el-GR" sz="2100" b="1">
                <a:latin typeface="Calibri" pitchFamily="34" charset="0"/>
                <a:hlinkClick r:id="rId10" tooltip="Στερεό"/>
              </a:rPr>
              <a:t>στερεού</a:t>
            </a:r>
            <a:r>
              <a:rPr lang="el-GR" sz="2100" b="1">
                <a:latin typeface="Calibri" pitchFamily="34" charset="0"/>
              </a:rPr>
              <a:t> υλικού σε </a:t>
            </a:r>
            <a:r>
              <a:rPr lang="el-GR" sz="2100" b="1">
                <a:latin typeface="Calibri" pitchFamily="34" charset="0"/>
                <a:hlinkClick r:id="rId8" tooltip="Υγρό"/>
              </a:rPr>
              <a:t>υγρό</a:t>
            </a:r>
            <a:endParaRPr lang="el-GR" sz="2100" b="1">
              <a:latin typeface="Calibri" pitchFamily="34" charset="0"/>
            </a:endParaRPr>
          </a:p>
          <a:p>
            <a:pPr algn="just"/>
            <a:endParaRPr lang="el-GR" sz="2100" b="1">
              <a:latin typeface="Calibri" pitchFamily="34" charset="0"/>
            </a:endParaRPr>
          </a:p>
          <a:p>
            <a:pPr algn="just"/>
            <a:endParaRPr lang="el-GR" sz="2100" b="1">
              <a:latin typeface="Calibri" pitchFamily="34" charset="0"/>
            </a:endParaRPr>
          </a:p>
          <a:p>
            <a:pPr algn="just"/>
            <a:r>
              <a:rPr lang="el-GR" sz="2100" b="1">
                <a:latin typeface="Calibri" pitchFamily="34" charset="0"/>
              </a:rPr>
              <a:t>Βρασμός, ή</a:t>
            </a:r>
            <a:r>
              <a:rPr lang="en-GB" sz="2100" b="1">
                <a:latin typeface="Calibri" pitchFamily="34" charset="0"/>
              </a:rPr>
              <a:t> </a:t>
            </a:r>
            <a:r>
              <a:rPr lang="el-GR" sz="2100" b="1">
                <a:latin typeface="Calibri" pitchFamily="34" charset="0"/>
              </a:rPr>
              <a:t>ζέση</a:t>
            </a:r>
            <a:r>
              <a:rPr lang="en-GB" sz="2100" b="1">
                <a:latin typeface="Calibri" pitchFamily="34" charset="0"/>
              </a:rPr>
              <a:t> </a:t>
            </a:r>
            <a:r>
              <a:rPr lang="el-GR" sz="2100" b="1">
                <a:latin typeface="Calibri" pitchFamily="34" charset="0"/>
              </a:rPr>
              <a:t>ονομάζεται η μετατροπή της μάζας μιας ποσότητας</a:t>
            </a:r>
            <a:r>
              <a:rPr lang="en-GB" sz="2100" b="1">
                <a:latin typeface="Calibri" pitchFamily="34" charset="0"/>
              </a:rPr>
              <a:t> </a:t>
            </a:r>
            <a:r>
              <a:rPr lang="el-GR" sz="2100" b="1">
                <a:latin typeface="Calibri" pitchFamily="34" charset="0"/>
                <a:hlinkClick r:id="rId8" tooltip="Υγρό"/>
              </a:rPr>
              <a:t>υγρού</a:t>
            </a:r>
            <a:r>
              <a:rPr lang="en-GB" sz="2100" b="1">
                <a:latin typeface="Calibri" pitchFamily="34" charset="0"/>
              </a:rPr>
              <a:t> </a:t>
            </a:r>
            <a:r>
              <a:rPr lang="el-GR" sz="2100" b="1">
                <a:latin typeface="Calibri" pitchFamily="34" charset="0"/>
              </a:rPr>
              <a:t>σε</a:t>
            </a:r>
            <a:r>
              <a:rPr lang="en-GB" sz="2100" b="1">
                <a:latin typeface="Calibri" pitchFamily="34" charset="0"/>
              </a:rPr>
              <a:t> </a:t>
            </a:r>
            <a:r>
              <a:rPr lang="el-GR" sz="2100" b="1">
                <a:latin typeface="Calibri" pitchFamily="34" charset="0"/>
                <a:hlinkClick r:id="rId9" tooltip="Αέριο"/>
              </a:rPr>
              <a:t>αέριο</a:t>
            </a:r>
            <a:r>
              <a:rPr lang="el-GR" sz="2100" b="1">
                <a:latin typeface="Calibri" pitchFamily="34" charset="0"/>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 Τίτλος"/>
          <p:cNvSpPr>
            <a:spLocks noGrp="1"/>
          </p:cNvSpPr>
          <p:nvPr>
            <p:ph type="title"/>
          </p:nvPr>
        </p:nvSpPr>
        <p:spPr/>
        <p:txBody>
          <a:bodyPr/>
          <a:lstStyle/>
          <a:p>
            <a:pPr eaLnBrk="1" hangingPunct="1"/>
            <a:r>
              <a:rPr lang="el-GR" sz="3600" b="1" smtClean="0"/>
              <a:t>Κύκλος ζωής καταιγίδας</a:t>
            </a:r>
          </a:p>
        </p:txBody>
      </p:sp>
      <p:sp>
        <p:nvSpPr>
          <p:cNvPr id="55298" name="2 - Θέση περιεχομένου"/>
          <p:cNvSpPr>
            <a:spLocks noGrp="1"/>
          </p:cNvSpPr>
          <p:nvPr>
            <p:ph idx="1"/>
          </p:nvPr>
        </p:nvSpPr>
        <p:spPr/>
        <p:txBody>
          <a:bodyPr/>
          <a:lstStyle/>
          <a:p>
            <a:pPr eaLnBrk="1" hangingPunct="1">
              <a:buFont typeface="Arial" charset="0"/>
              <a:buNone/>
            </a:pPr>
            <a:r>
              <a:rPr lang="el-GR" b="1" smtClean="0"/>
              <a:t>Ο κύκλος ζωής μιας καταιγίδας έχει 3 στάδια :</a:t>
            </a:r>
          </a:p>
          <a:p>
            <a:pPr eaLnBrk="1" hangingPunct="1">
              <a:buFont typeface="Arial" charset="0"/>
              <a:buNone/>
            </a:pPr>
            <a:endParaRPr lang="el-GR" b="1" smtClean="0"/>
          </a:p>
          <a:p>
            <a:pPr eaLnBrk="1" hangingPunct="1">
              <a:buFont typeface="Wingdings" pitchFamily="2" charset="2"/>
              <a:buChar char="Ø"/>
            </a:pPr>
            <a:r>
              <a:rPr lang="el-GR" b="1" smtClean="0"/>
              <a:t>  φάση ανάπτυξης ή σωρείτη</a:t>
            </a:r>
          </a:p>
          <a:p>
            <a:pPr eaLnBrk="1" hangingPunct="1">
              <a:buFont typeface="Wingdings" pitchFamily="2" charset="2"/>
              <a:buChar char="Ø"/>
            </a:pPr>
            <a:r>
              <a:rPr lang="el-GR" b="1" smtClean="0"/>
              <a:t>  φάση ωριμότητας</a:t>
            </a:r>
          </a:p>
          <a:p>
            <a:pPr eaLnBrk="1" hangingPunct="1">
              <a:buFont typeface="Wingdings" pitchFamily="2" charset="2"/>
              <a:buChar char="Ø"/>
            </a:pPr>
            <a:r>
              <a:rPr lang="el-GR" b="1" smtClean="0"/>
              <a:t>  φάση διάλυσης </a:t>
            </a:r>
          </a:p>
          <a:p>
            <a:pPr eaLnBrk="1" hangingPunct="1">
              <a:buFont typeface="Arial" charset="0"/>
              <a:buNone/>
            </a:pPr>
            <a:endParaRPr lang="el-GR" b="1" smtClean="0"/>
          </a:p>
          <a:p>
            <a:pPr eaLnBrk="1" hangingPunct="1">
              <a:buFont typeface="Arial" charset="0"/>
              <a:buNone/>
            </a:pPr>
            <a:r>
              <a:rPr lang="el-GR" sz="3000" b="1" smtClean="0"/>
              <a:t>Μία μέση καταιγίδα έχει διάμετρο 40χλμ περίπου</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 Τίτλος"/>
          <p:cNvSpPr>
            <a:spLocks noGrp="1"/>
          </p:cNvSpPr>
          <p:nvPr>
            <p:ph type="title"/>
          </p:nvPr>
        </p:nvSpPr>
        <p:spPr/>
        <p:txBody>
          <a:bodyPr/>
          <a:lstStyle/>
          <a:p>
            <a:pPr eaLnBrk="1" hangingPunct="1"/>
            <a:r>
              <a:rPr lang="el-GR" sz="3600" b="1" smtClean="0"/>
              <a:t>Ηλεκτρικά φαινόμενα στις καταιγίδες</a:t>
            </a:r>
          </a:p>
        </p:txBody>
      </p:sp>
      <p:sp>
        <p:nvSpPr>
          <p:cNvPr id="3" name="2 - Θέση περιεχομένου"/>
          <p:cNvSpPr>
            <a:spLocks noGrp="1"/>
          </p:cNvSpPr>
          <p:nvPr>
            <p:ph idx="1"/>
          </p:nvPr>
        </p:nvSpPr>
        <p:spPr>
          <a:xfrm>
            <a:off x="457200" y="1341438"/>
            <a:ext cx="8229600" cy="4784725"/>
          </a:xfrm>
        </p:spPr>
        <p:txBody>
          <a:bodyPr rtlCol="0">
            <a:normAutofit fontScale="92500" lnSpcReduction="20000"/>
          </a:bodyPr>
          <a:lstStyle/>
          <a:p>
            <a:pPr eaLnBrk="1" fontAlgn="auto" hangingPunct="1">
              <a:spcAft>
                <a:spcPts val="0"/>
              </a:spcAft>
              <a:buFont typeface="Arial" pitchFamily="34" charset="0"/>
              <a:buChar char="•"/>
              <a:defRPr/>
            </a:pPr>
            <a:r>
              <a:rPr lang="el-GR" dirty="0" smtClean="0"/>
              <a:t>Κεραυνός ή αστροπελέκι ονομάζεται η εκκένωση που συμβαίνει μεταξύ νέφους και επιφάνειας της γης ( ξηρά ή θάλασσα )</a:t>
            </a:r>
          </a:p>
          <a:p>
            <a:pPr eaLnBrk="1" fontAlgn="auto" hangingPunct="1">
              <a:spcAft>
                <a:spcPts val="0"/>
              </a:spcAft>
              <a:buFont typeface="Arial" pitchFamily="34" charset="0"/>
              <a:buChar char="•"/>
              <a:defRPr/>
            </a:pPr>
            <a:r>
              <a:rPr lang="el-GR" dirty="0" smtClean="0"/>
              <a:t>Αστραπή ονομάζεται η λάμψη της ηλεκτρικής εκκένωσης</a:t>
            </a:r>
          </a:p>
          <a:p>
            <a:pPr eaLnBrk="1" fontAlgn="auto" hangingPunct="1">
              <a:spcAft>
                <a:spcPts val="0"/>
              </a:spcAft>
              <a:buFont typeface="Arial" pitchFamily="34" charset="0"/>
              <a:buChar char="•"/>
              <a:defRPr/>
            </a:pPr>
            <a:r>
              <a:rPr lang="el-GR" dirty="0" smtClean="0"/>
              <a:t>Βροντή ονομάζεται ο κρότος που συνοδεύει αυτή την εκκένωση</a:t>
            </a:r>
          </a:p>
          <a:p>
            <a:pPr eaLnBrk="1" fontAlgn="auto" hangingPunct="1">
              <a:spcAft>
                <a:spcPts val="0"/>
              </a:spcAft>
              <a:buFont typeface="Arial" pitchFamily="34" charset="0"/>
              <a:buChar char="•"/>
              <a:defRPr/>
            </a:pPr>
            <a:r>
              <a:rPr lang="el-GR" dirty="0" smtClean="0"/>
              <a:t>Τα οριζόντια ρεύματα σε συνδυασμό με τα ισχυρά ανοδικά και καθοδικά ρεύματα προκαλούν μεγάλες αναταράξεις του αέρα, δηλαδή σφοδρούς ανέμους, χαλαζόπτωση, ακόμη και σίφουνες</a:t>
            </a:r>
          </a:p>
          <a:p>
            <a:pPr eaLnBrk="1" fontAlgn="auto" hangingPunct="1">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 Τίτλος"/>
          <p:cNvSpPr>
            <a:spLocks noGrp="1"/>
          </p:cNvSpPr>
          <p:nvPr>
            <p:ph type="title"/>
          </p:nvPr>
        </p:nvSpPr>
        <p:spPr/>
        <p:txBody>
          <a:bodyPr/>
          <a:lstStyle/>
          <a:p>
            <a:pPr eaLnBrk="1" hangingPunct="1"/>
            <a:r>
              <a:rPr lang="el-GR" sz="3600" b="1" smtClean="0"/>
              <a:t>Αεροναυτιλία</a:t>
            </a:r>
          </a:p>
        </p:txBody>
      </p:sp>
      <p:sp>
        <p:nvSpPr>
          <p:cNvPr id="57346" name="2 - Θέση περιεχομένου"/>
          <p:cNvSpPr>
            <a:spLocks noGrp="1"/>
          </p:cNvSpPr>
          <p:nvPr>
            <p:ph idx="1"/>
          </p:nvPr>
        </p:nvSpPr>
        <p:spPr/>
        <p:txBody>
          <a:bodyPr/>
          <a:lstStyle/>
          <a:p>
            <a:pPr eaLnBrk="1" hangingPunct="1"/>
            <a:r>
              <a:rPr lang="el-GR" smtClean="0"/>
              <a:t>Αν και τα σύγχρονα αεροσκάφη πετούν πάνω από τα καταιγιδοφόρα νέφη, υπάρχουν πάντα κίνδυνοι. </a:t>
            </a:r>
          </a:p>
          <a:p>
            <a:pPr eaLnBrk="1" hangingPunct="1"/>
            <a:r>
              <a:rPr lang="el-GR" smtClean="0"/>
              <a:t>Πιο ειδικά στις εξής περιπτώσεις :</a:t>
            </a:r>
          </a:p>
          <a:p>
            <a:pPr eaLnBrk="1" hangingPunct="1">
              <a:buFont typeface="Arial" charset="0"/>
              <a:buNone/>
            </a:pPr>
            <a:r>
              <a:rPr lang="el-GR" smtClean="0"/>
              <a:t>    προσγειώσεις, απογειώσεις, χαλάζι, ισχυρές αναταράξεις, επικάθηση πάγου, αχρήστευση ραδιοβοηθημάτων</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ChangeArrowheads="1"/>
          </p:cNvSpPr>
          <p:nvPr/>
        </p:nvSpPr>
        <p:spPr bwMode="auto">
          <a:xfrm>
            <a:off x="2411413" y="188913"/>
            <a:ext cx="4049712" cy="366712"/>
          </a:xfrm>
          <a:prstGeom prst="rect">
            <a:avLst/>
          </a:prstGeom>
          <a:noFill/>
          <a:ln w="9525">
            <a:noFill/>
            <a:miter lim="800000"/>
            <a:headEnd/>
            <a:tailEnd/>
          </a:ln>
        </p:spPr>
        <p:txBody>
          <a:bodyPr wrap="none" anchor="ctr">
            <a:spAutoFit/>
          </a:bodyPr>
          <a:lstStyle/>
          <a:p>
            <a:pPr algn="ctr"/>
            <a:r>
              <a:rPr lang="el-GR" b="1"/>
              <a:t>ΣΥΜΠΕΡΑΣΜΑΤΑ ΓΙΑ ΤΟ </a:t>
            </a:r>
            <a:r>
              <a:rPr lang="en-US" b="1"/>
              <a:t>PROJECT</a:t>
            </a:r>
          </a:p>
        </p:txBody>
      </p:sp>
      <p:sp>
        <p:nvSpPr>
          <p:cNvPr id="58370" name="Rectangle 5"/>
          <p:cNvSpPr>
            <a:spLocks noChangeArrowheads="1"/>
          </p:cNvSpPr>
          <p:nvPr/>
        </p:nvSpPr>
        <p:spPr bwMode="auto">
          <a:xfrm>
            <a:off x="468313" y="1125538"/>
            <a:ext cx="8353425" cy="1311275"/>
          </a:xfrm>
          <a:prstGeom prst="rect">
            <a:avLst/>
          </a:prstGeom>
          <a:noFill/>
          <a:ln w="9525">
            <a:noFill/>
            <a:miter lim="800000"/>
            <a:headEnd/>
            <a:tailEnd/>
          </a:ln>
        </p:spPr>
        <p:txBody>
          <a:bodyPr anchor="ctr">
            <a:spAutoFit/>
          </a:bodyPr>
          <a:lstStyle/>
          <a:p>
            <a:pPr algn="ctr">
              <a:buFontTx/>
              <a:buChar char="•"/>
            </a:pPr>
            <a:r>
              <a:rPr lang="el-GR" sz="2000">
                <a:latin typeface="Calibri" pitchFamily="34" charset="0"/>
              </a:rPr>
              <a:t>Το νερό</a:t>
            </a:r>
            <a:r>
              <a:rPr lang="en-US" sz="2000">
                <a:latin typeface="Calibri" pitchFamily="34" charset="0"/>
              </a:rPr>
              <a:t> </a:t>
            </a:r>
            <a:r>
              <a:rPr lang="el-GR" sz="2000">
                <a:latin typeface="Calibri" pitchFamily="34" charset="0"/>
              </a:rPr>
              <a:t>ως πηγή πλούτου, είναι ένας πόρος πολύτιμος καθώς μέσα από αυτό αναπτύσσονται πολλοί τομείς της δευτερογενούς και τριτογενούς βιομηχανίας. Με την παρουσία του μπορεί να συμβάλει στην τοπική γενική ανάπτυξη μιας χώρας</a:t>
            </a:r>
          </a:p>
        </p:txBody>
      </p:sp>
      <p:sp>
        <p:nvSpPr>
          <p:cNvPr id="58371" name="Rectangle 6"/>
          <p:cNvSpPr>
            <a:spLocks noChangeArrowheads="1"/>
          </p:cNvSpPr>
          <p:nvPr/>
        </p:nvSpPr>
        <p:spPr bwMode="auto">
          <a:xfrm rot="10800000" flipV="1">
            <a:off x="611188" y="3068638"/>
            <a:ext cx="7851775" cy="1006475"/>
          </a:xfrm>
          <a:prstGeom prst="rect">
            <a:avLst/>
          </a:prstGeom>
          <a:noFill/>
          <a:ln w="9525">
            <a:noFill/>
            <a:miter lim="800000"/>
            <a:headEnd/>
            <a:tailEnd/>
          </a:ln>
        </p:spPr>
        <p:txBody>
          <a:bodyPr anchor="ctr">
            <a:spAutoFit/>
          </a:bodyPr>
          <a:lstStyle/>
          <a:p>
            <a:pPr algn="ctr">
              <a:buFontTx/>
              <a:buChar char="•"/>
            </a:pPr>
            <a:r>
              <a:rPr lang="en-US" sz="2000">
                <a:latin typeface="Calibri" pitchFamily="34" charset="0"/>
              </a:rPr>
              <a:t>To</a:t>
            </a:r>
            <a:r>
              <a:rPr lang="el-GR" sz="2000">
                <a:latin typeface="Calibri" pitchFamily="34" charset="0"/>
              </a:rPr>
              <a:t> νερό είναι το σημαντικότερο συστατικό της ζωής. Παρατηρώντας τον κύκλο του νερού διακρίναμε ότι το νερό διασχίζει όλη την ατμόσφαιρα και όλα τα μέρη της φύσης </a:t>
            </a:r>
          </a:p>
        </p:txBody>
      </p:sp>
      <p:sp>
        <p:nvSpPr>
          <p:cNvPr id="58372" name="Rectangle 7"/>
          <p:cNvSpPr>
            <a:spLocks noChangeArrowheads="1"/>
          </p:cNvSpPr>
          <p:nvPr/>
        </p:nvSpPr>
        <p:spPr bwMode="auto">
          <a:xfrm>
            <a:off x="684213" y="4581525"/>
            <a:ext cx="7920037" cy="1616075"/>
          </a:xfrm>
          <a:prstGeom prst="rect">
            <a:avLst/>
          </a:prstGeom>
          <a:noFill/>
          <a:ln w="9525">
            <a:noFill/>
            <a:miter lim="800000"/>
            <a:headEnd/>
            <a:tailEnd/>
          </a:ln>
        </p:spPr>
        <p:txBody>
          <a:bodyPr anchor="ctr">
            <a:spAutoFit/>
          </a:bodyPr>
          <a:lstStyle/>
          <a:p>
            <a:pPr algn="ctr">
              <a:buFontTx/>
              <a:buChar char="•"/>
            </a:pPr>
            <a:r>
              <a:rPr lang="el-GR" sz="2000">
                <a:latin typeface="Calibri" pitchFamily="34" charset="0"/>
              </a:rPr>
              <a:t> Με τις τεχνικές λίμνες καταφέραμε να κρατήσουμε και να αποθηκεύσουμε το νερό ώστε να το χρησιμοποιούμε όταν το χρειαζόμαστε.. Χάρη στις τεχνικές λίμνες υπάρχουν υδροηλεκτρικά εργοστάσια όπου με αυτά μπορούμε να μετατρέπουμε το νερό σε ηλεκτρική ενέργεια.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4"/>
          <p:cNvSpPr>
            <a:spLocks noChangeArrowheads="1"/>
          </p:cNvSpPr>
          <p:nvPr/>
        </p:nvSpPr>
        <p:spPr bwMode="auto">
          <a:xfrm>
            <a:off x="395288" y="908050"/>
            <a:ext cx="8324850" cy="1311275"/>
          </a:xfrm>
          <a:prstGeom prst="rect">
            <a:avLst/>
          </a:prstGeom>
          <a:noFill/>
          <a:ln w="9525">
            <a:noFill/>
            <a:miter lim="800000"/>
            <a:headEnd/>
            <a:tailEnd/>
          </a:ln>
        </p:spPr>
        <p:txBody>
          <a:bodyPr anchor="ctr">
            <a:spAutoFit/>
          </a:bodyPr>
          <a:lstStyle/>
          <a:p>
            <a:pPr algn="ctr">
              <a:buFontTx/>
              <a:buChar char="•"/>
            </a:pPr>
            <a:r>
              <a:rPr lang="el-GR" sz="2000">
                <a:latin typeface="Calibri" pitchFamily="34" charset="0"/>
              </a:rPr>
              <a:t>Το νερό είναι ο σημαντικότερος παράγοντας στη ζωή κάθε ζωντανού οργανισμού.</a:t>
            </a:r>
          </a:p>
          <a:p>
            <a:pPr algn="ctr"/>
            <a:r>
              <a:rPr lang="el-GR" sz="2000">
                <a:latin typeface="Calibri" pitchFamily="34" charset="0"/>
              </a:rPr>
              <a:t>Για τον άνθρωπο είναι απαραίτητο καθώς αποτελεί ένα αρκετά μεγάλο ποσοστό του σώματός του. </a:t>
            </a:r>
          </a:p>
        </p:txBody>
      </p:sp>
      <p:sp>
        <p:nvSpPr>
          <p:cNvPr id="59394" name="Rectangle 5"/>
          <p:cNvSpPr>
            <a:spLocks noChangeArrowheads="1"/>
          </p:cNvSpPr>
          <p:nvPr/>
        </p:nvSpPr>
        <p:spPr bwMode="auto">
          <a:xfrm>
            <a:off x="395288" y="3429000"/>
            <a:ext cx="8497887" cy="1616075"/>
          </a:xfrm>
          <a:prstGeom prst="rect">
            <a:avLst/>
          </a:prstGeom>
          <a:noFill/>
          <a:ln w="9525">
            <a:noFill/>
            <a:miter lim="800000"/>
            <a:headEnd/>
            <a:tailEnd/>
          </a:ln>
        </p:spPr>
        <p:txBody>
          <a:bodyPr anchor="ctr">
            <a:spAutoFit/>
          </a:bodyPr>
          <a:lstStyle/>
          <a:p>
            <a:pPr algn="ctr">
              <a:buFontTx/>
              <a:buChar char="•"/>
            </a:pPr>
            <a:r>
              <a:rPr lang="el-GR" sz="2000">
                <a:latin typeface="Calibri" pitchFamily="34" charset="0"/>
              </a:rPr>
              <a:t>Το νερό λειτουργεί ως ένας πολύ σημαντικός δρόμος ο οποίος βοηθάει τόσο στη μεταφορά των ανθρώπων όσο και στην μεταφορά υλικών αλλά και ιδεών. Έτσι πολλοί μεγάλοι πολιτισμοί δημιουργήθηκαν γύρω από το νερό. Τέλος πολλοί εμπνεύστηκαν από το νερό και δημιούργησαν φανταστικές ιστορίες και μύθους.</a:t>
            </a:r>
            <a:r>
              <a:rPr lang="el-G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8"/>
          <p:cNvSpPr>
            <a:spLocks noGrp="1"/>
          </p:cNvSpPr>
          <p:nvPr>
            <p:ph type="title"/>
          </p:nvPr>
        </p:nvSpPr>
        <p:spPr>
          <a:xfrm>
            <a:off x="539750" y="260350"/>
            <a:ext cx="8229600" cy="2305050"/>
          </a:xfrm>
        </p:spPr>
        <p:txBody>
          <a:bodyPr/>
          <a:lstStyle/>
          <a:p>
            <a:pPr eaLnBrk="1" hangingPunct="1"/>
            <a:r>
              <a:rPr lang="el-GR" sz="2800" smtClean="0"/>
              <a:t>ΕΠΙΜΕΛΕΙΑ </a:t>
            </a:r>
            <a:r>
              <a:rPr lang="en-US" sz="2800" smtClean="0"/>
              <a:t>POWER POINT</a:t>
            </a:r>
            <a:r>
              <a:rPr lang="el-GR" sz="2800" smtClean="0"/>
              <a:t>:</a:t>
            </a:r>
            <a:br>
              <a:rPr lang="el-GR" sz="2800" smtClean="0"/>
            </a:br>
            <a:r>
              <a:rPr lang="el-GR" sz="2800" smtClean="0"/>
              <a:t>ΑΝΩΝΗΣ ΑΡΙΑΝΟΥΤΣΟΣ</a:t>
            </a:r>
            <a:br>
              <a:rPr lang="el-GR" sz="2800" smtClean="0"/>
            </a:br>
            <a:r>
              <a:rPr lang="el-GR" sz="2800" smtClean="0"/>
              <a:t/>
            </a:r>
            <a:br>
              <a:rPr lang="el-GR" sz="2800" smtClean="0"/>
            </a:br>
            <a:r>
              <a:rPr lang="el-GR" sz="2800" smtClean="0"/>
              <a:t/>
            </a:r>
            <a:br>
              <a:rPr lang="el-GR" sz="2800" smtClean="0"/>
            </a:br>
            <a:r>
              <a:rPr lang="el-GR" sz="2800" smtClean="0"/>
              <a:t>ΣΥΝΤΑΚΤΙΚΗ ΟΜΑΔΑ:</a:t>
            </a:r>
          </a:p>
        </p:txBody>
      </p:sp>
      <p:sp>
        <p:nvSpPr>
          <p:cNvPr id="60418" name="Rectangle 7"/>
          <p:cNvSpPr>
            <a:spLocks noGrp="1"/>
          </p:cNvSpPr>
          <p:nvPr>
            <p:ph type="body" sz="half" idx="1"/>
          </p:nvPr>
        </p:nvSpPr>
        <p:spPr>
          <a:xfrm>
            <a:off x="250825" y="2852738"/>
            <a:ext cx="4249738" cy="3384550"/>
          </a:xfrm>
        </p:spPr>
        <p:txBody>
          <a:bodyPr/>
          <a:lstStyle/>
          <a:p>
            <a:pPr marL="609600" indent="-609600" eaLnBrk="1" hangingPunct="1">
              <a:buFont typeface="Arial" charset="0"/>
              <a:buAutoNum type="arabicPeriod"/>
            </a:pPr>
            <a:r>
              <a:rPr lang="el-GR" sz="2000" smtClean="0"/>
              <a:t>ΑΓΓΕΛΑΚΗΣ ΜΙΧΑΛΗΣ</a:t>
            </a:r>
          </a:p>
          <a:p>
            <a:pPr marL="609600" indent="-609600" eaLnBrk="1" hangingPunct="1">
              <a:buFont typeface="Arial" charset="0"/>
              <a:buAutoNum type="arabicPeriod"/>
            </a:pPr>
            <a:r>
              <a:rPr lang="el-GR" sz="2000" smtClean="0"/>
              <a:t>ΑΡΓΥΡΟΣ ΔΗΜΗΤΡΗΣ</a:t>
            </a:r>
          </a:p>
          <a:p>
            <a:pPr marL="609600" indent="-609600" eaLnBrk="1" hangingPunct="1">
              <a:buFont typeface="Arial" charset="0"/>
              <a:buAutoNum type="arabicPeriod"/>
            </a:pPr>
            <a:r>
              <a:rPr lang="el-GR" sz="2000" smtClean="0"/>
              <a:t>ΑΡΙΑΝΟΥΤΣΟΣ ΛΕΥΤΕΡΗΣ </a:t>
            </a:r>
          </a:p>
          <a:p>
            <a:pPr marL="609600" indent="-609600" eaLnBrk="1" hangingPunct="1">
              <a:buFont typeface="Arial" charset="0"/>
              <a:buAutoNum type="arabicPeriod"/>
            </a:pPr>
            <a:r>
              <a:rPr lang="el-GR" sz="2000" smtClean="0"/>
              <a:t>ΓΕΩΡΓΙΟΥ ΛΕΥΤΕΡΗΣ</a:t>
            </a:r>
          </a:p>
          <a:p>
            <a:pPr marL="609600" indent="-609600" eaLnBrk="1" hangingPunct="1">
              <a:buFont typeface="Arial" charset="0"/>
              <a:buAutoNum type="arabicPeriod"/>
            </a:pPr>
            <a:r>
              <a:rPr lang="el-GR" sz="2000" smtClean="0"/>
              <a:t>ΓΙΑΝΝΟΠΟΥΛΟΣ ΠΑΝΑΓΙΩΤΗΣ</a:t>
            </a:r>
          </a:p>
          <a:p>
            <a:pPr marL="609600" indent="-609600" eaLnBrk="1" hangingPunct="1">
              <a:buFont typeface="Arial" charset="0"/>
              <a:buAutoNum type="arabicPeriod"/>
            </a:pPr>
            <a:r>
              <a:rPr lang="el-GR" sz="2000" smtClean="0"/>
              <a:t>ΖΩΝΤΑΝΟΣ ΣΤΑΥΡΟΣ </a:t>
            </a:r>
          </a:p>
          <a:p>
            <a:pPr marL="609600" indent="-609600" eaLnBrk="1" hangingPunct="1">
              <a:buFont typeface="Arial" charset="0"/>
              <a:buAutoNum type="arabicPeriod"/>
            </a:pPr>
            <a:r>
              <a:rPr lang="el-GR" sz="2000" smtClean="0"/>
              <a:t>ΚΑΡΑΚΩΣΤΑΣ ΠΑΝΑΓΙΩΤΗΣ</a:t>
            </a:r>
          </a:p>
          <a:p>
            <a:pPr marL="609600" indent="-609600" eaLnBrk="1" hangingPunct="1">
              <a:buFont typeface="Arial" charset="0"/>
              <a:buAutoNum type="arabicPeriod"/>
            </a:pPr>
            <a:r>
              <a:rPr lang="el-GR" sz="2000" smtClean="0"/>
              <a:t>ΚΑΡΑΠΑΠΑΣ ΧΑΡΑΛΑΜΠΟΣ</a:t>
            </a:r>
          </a:p>
          <a:p>
            <a:pPr marL="609600" indent="-609600" eaLnBrk="1" hangingPunct="1">
              <a:buFont typeface="Arial" charset="0"/>
              <a:buAutoNum type="arabicPeriod"/>
            </a:pPr>
            <a:r>
              <a:rPr lang="el-GR" sz="2000" smtClean="0"/>
              <a:t>ΚΑΡΔΑΚΟΥ ΓΕΩΡΓΙΑΝΑ</a:t>
            </a:r>
          </a:p>
          <a:p>
            <a:pPr marL="609600" indent="-609600" eaLnBrk="1" hangingPunct="1">
              <a:buFont typeface="Arial" charset="0"/>
              <a:buAutoNum type="arabicPeriod"/>
            </a:pPr>
            <a:r>
              <a:rPr lang="el-GR" sz="2000" smtClean="0"/>
              <a:t>ΚΑΤΣΟΥΔΑ ΔΕΣΠΟΙΝΑ</a:t>
            </a:r>
          </a:p>
        </p:txBody>
      </p:sp>
      <p:sp>
        <p:nvSpPr>
          <p:cNvPr id="60419" name="Rectangle 9"/>
          <p:cNvSpPr>
            <a:spLocks noGrp="1"/>
          </p:cNvSpPr>
          <p:nvPr>
            <p:ph type="body" sz="half" idx="2"/>
          </p:nvPr>
        </p:nvSpPr>
        <p:spPr>
          <a:xfrm>
            <a:off x="4572000" y="2852738"/>
            <a:ext cx="3887788" cy="3671887"/>
          </a:xfrm>
        </p:spPr>
        <p:txBody>
          <a:bodyPr/>
          <a:lstStyle/>
          <a:p>
            <a:pPr marL="533400" indent="-533400" eaLnBrk="1" hangingPunct="1">
              <a:lnSpc>
                <a:spcPct val="90000"/>
              </a:lnSpc>
              <a:buFont typeface="Arial" charset="0"/>
              <a:buNone/>
            </a:pPr>
            <a:r>
              <a:rPr lang="el-GR" sz="2000" smtClean="0"/>
              <a:t>11.     ΚΑΤΣΟΥΔΑΣ ΧΑΡΗΣ</a:t>
            </a:r>
          </a:p>
          <a:p>
            <a:pPr marL="533400" indent="-533400" eaLnBrk="1" hangingPunct="1">
              <a:lnSpc>
                <a:spcPct val="90000"/>
              </a:lnSpc>
              <a:buFont typeface="Arial" charset="0"/>
              <a:buNone/>
            </a:pPr>
            <a:r>
              <a:rPr lang="el-GR" sz="2000" smtClean="0"/>
              <a:t>12.     ΚΟΝΤΟΣΤΕΡΓΙΟΥ ΦΙΟΝΑ</a:t>
            </a:r>
          </a:p>
          <a:p>
            <a:pPr marL="533400" indent="-533400" eaLnBrk="1" hangingPunct="1">
              <a:lnSpc>
                <a:spcPct val="90000"/>
              </a:lnSpc>
              <a:buFont typeface="Arial" charset="0"/>
              <a:buNone/>
            </a:pPr>
            <a:r>
              <a:rPr lang="el-GR" sz="2000" smtClean="0"/>
              <a:t>13.     ΚΩΣΤΑΝΤΑΚΗ ΔΗΜΗΤΡΑ</a:t>
            </a:r>
          </a:p>
          <a:p>
            <a:pPr marL="533400" indent="-533400" eaLnBrk="1" hangingPunct="1">
              <a:lnSpc>
                <a:spcPct val="90000"/>
              </a:lnSpc>
              <a:buFont typeface="Arial" charset="0"/>
              <a:buAutoNum type="arabicPeriod" startAt="14"/>
            </a:pPr>
            <a:r>
              <a:rPr lang="el-GR" sz="2000" smtClean="0"/>
              <a:t> ΛΑΖΑΡΑΤΟΣ ΓΙΑΝΝΗΣ</a:t>
            </a:r>
            <a:endParaRPr lang="en-US" sz="2000" smtClean="0"/>
          </a:p>
          <a:p>
            <a:pPr marL="533400" indent="-533400" eaLnBrk="1" hangingPunct="1">
              <a:lnSpc>
                <a:spcPct val="90000"/>
              </a:lnSpc>
              <a:buFont typeface="Arial" charset="0"/>
              <a:buAutoNum type="arabicPeriod" startAt="14"/>
            </a:pPr>
            <a:r>
              <a:rPr lang="el-GR" sz="2000" smtClean="0"/>
              <a:t> ΛΙΟΚΑΤΗ ΣΕΒΗ</a:t>
            </a:r>
          </a:p>
          <a:p>
            <a:pPr marL="533400" indent="-533400" eaLnBrk="1" hangingPunct="1">
              <a:lnSpc>
                <a:spcPct val="90000"/>
              </a:lnSpc>
              <a:buFont typeface="Arial" charset="0"/>
              <a:buNone/>
            </a:pPr>
            <a:r>
              <a:rPr lang="el-GR" sz="2000" smtClean="0"/>
              <a:t>16.     ΛΥΓΑΤΣΙΚΑ ΙΩ</a:t>
            </a:r>
          </a:p>
          <a:p>
            <a:pPr marL="533400" indent="-533400" eaLnBrk="1" hangingPunct="1">
              <a:lnSpc>
                <a:spcPct val="90000"/>
              </a:lnSpc>
              <a:buFont typeface="Arial" charset="0"/>
              <a:buNone/>
            </a:pPr>
            <a:r>
              <a:rPr lang="el-GR" sz="2000" smtClean="0"/>
              <a:t>17.     ΜΟΣΧΟΒΑΚΟΥ ΙΟΝΥ</a:t>
            </a:r>
          </a:p>
          <a:p>
            <a:pPr marL="533400" indent="-533400" eaLnBrk="1" hangingPunct="1">
              <a:lnSpc>
                <a:spcPct val="90000"/>
              </a:lnSpc>
              <a:buFont typeface="Arial" charset="0"/>
              <a:buNone/>
            </a:pPr>
            <a:r>
              <a:rPr lang="el-GR" sz="2000" smtClean="0"/>
              <a:t>18.     ΜΠΙΚΑ ΚΑΤΕΡΙΝΑ</a:t>
            </a:r>
          </a:p>
          <a:p>
            <a:pPr marL="533400" indent="-533400" eaLnBrk="1" hangingPunct="1">
              <a:lnSpc>
                <a:spcPct val="90000"/>
              </a:lnSpc>
              <a:buFont typeface="Arial" charset="0"/>
              <a:buNone/>
            </a:pPr>
            <a:r>
              <a:rPr lang="el-GR" sz="2000" smtClean="0"/>
              <a:t>19.     ΜΠΙΤΣΑΝΗΣ ΧΡΗΣΤΟΣ</a:t>
            </a:r>
          </a:p>
          <a:p>
            <a:pPr marL="533400" indent="-533400" eaLnBrk="1" hangingPunct="1">
              <a:lnSpc>
                <a:spcPct val="90000"/>
              </a:lnSpc>
              <a:buFont typeface="Arial" charset="0"/>
              <a:buNone/>
            </a:pPr>
            <a:r>
              <a:rPr lang="el-GR" sz="2000" smtClean="0"/>
              <a:t>20.     ΠΟΛΥΖΩΗΣ ΚΩΝΣΤΑΝΤΙΝΟΣ</a:t>
            </a:r>
          </a:p>
          <a:p>
            <a:pPr marL="533400" indent="-533400" eaLnBrk="1" hangingPunct="1">
              <a:lnSpc>
                <a:spcPct val="90000"/>
              </a:lnSpc>
            </a:pPr>
            <a:endParaRPr lang="el-GR" sz="200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4"/>
          <p:cNvSpPr>
            <a:spLocks noGrp="1"/>
          </p:cNvSpPr>
          <p:nvPr>
            <p:ph type="title"/>
          </p:nvPr>
        </p:nvSpPr>
        <p:spPr>
          <a:xfrm>
            <a:off x="457200" y="274638"/>
            <a:ext cx="8435975" cy="5962650"/>
          </a:xfrm>
        </p:spPr>
        <p:txBody>
          <a:bodyPr/>
          <a:lstStyle/>
          <a:p>
            <a:pPr eaLnBrk="1" hangingPunct="1"/>
            <a:r>
              <a:rPr lang="el-GR" sz="6000" smtClean="0"/>
              <a:t>ΕΥΧΑΡΙΣΤΟΥΜΕ ΙΔΙΑΙΤΕΡΟΣ ΤΟΝ ΚΥΡΙΟ ΛΟΥΚΑ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Τίτλος"/>
          <p:cNvSpPr>
            <a:spLocks noGrp="1"/>
          </p:cNvSpPr>
          <p:nvPr>
            <p:ph type="title"/>
          </p:nvPr>
        </p:nvSpPr>
        <p:spPr/>
        <p:txBody>
          <a:bodyPr/>
          <a:lstStyle/>
          <a:p>
            <a:pPr eaLnBrk="1" hangingPunct="1"/>
            <a:r>
              <a:rPr lang="el-GR" sz="3600" b="1" smtClean="0"/>
              <a:t>Το νερό πηγή πλούτου</a:t>
            </a:r>
          </a:p>
        </p:txBody>
      </p:sp>
      <p:sp>
        <p:nvSpPr>
          <p:cNvPr id="3" name="2 - Θέση περιεχομένου"/>
          <p:cNvSpPr>
            <a:spLocks noGrp="1"/>
          </p:cNvSpPr>
          <p:nvPr>
            <p:ph idx="1"/>
          </p:nvPr>
        </p:nvSpPr>
        <p:spPr/>
        <p:txBody>
          <a:bodyPr rtlCol="0">
            <a:normAutofit lnSpcReduction="10000"/>
          </a:bodyPr>
          <a:lstStyle/>
          <a:p>
            <a:pPr eaLnBrk="1" fontAlgn="auto" hangingPunct="1">
              <a:spcAft>
                <a:spcPts val="0"/>
              </a:spcAft>
              <a:buFont typeface="Arial" pitchFamily="34" charset="0"/>
              <a:buNone/>
              <a:defRPr/>
            </a:pPr>
            <a:r>
              <a:rPr lang="el-GR" sz="2400" b="1" dirty="0" smtClean="0"/>
              <a:t>Το νερό είναι ένα σημαντικό κεφάλαιο στη διάρκεια της </a:t>
            </a:r>
          </a:p>
          <a:p>
            <a:pPr eaLnBrk="1" fontAlgn="auto" hangingPunct="1">
              <a:spcAft>
                <a:spcPts val="0"/>
              </a:spcAft>
              <a:buFont typeface="Arial" pitchFamily="34" charset="0"/>
              <a:buNone/>
              <a:defRPr/>
            </a:pPr>
            <a:r>
              <a:rPr lang="el-GR" sz="2400" b="1" dirty="0" smtClean="0"/>
              <a:t>ανθρώπινης ιστορικής πορείας στο χρόνο :</a:t>
            </a:r>
          </a:p>
          <a:p>
            <a:pPr eaLnBrk="1" fontAlgn="auto" hangingPunct="1">
              <a:spcAft>
                <a:spcPts val="0"/>
              </a:spcAft>
              <a:buFont typeface="Arial" pitchFamily="34" charset="0"/>
              <a:buNone/>
              <a:defRPr/>
            </a:pPr>
            <a:endParaRPr lang="el-GR" sz="2400" b="1" dirty="0" smtClean="0"/>
          </a:p>
          <a:p>
            <a:pPr eaLnBrk="1" fontAlgn="auto" hangingPunct="1">
              <a:spcAft>
                <a:spcPts val="0"/>
              </a:spcAft>
              <a:buFont typeface="Arial" pitchFamily="34" charset="0"/>
              <a:buChar char="•"/>
              <a:defRPr/>
            </a:pPr>
            <a:r>
              <a:rPr lang="el-GR" sz="2400" b="1" dirty="0" smtClean="0"/>
              <a:t>οι μεγαλύτεροι αρχαίοι πολιτισμοί αναπτύχθηκαν γύρω από κάποια πηγή νερού </a:t>
            </a:r>
          </a:p>
          <a:p>
            <a:pPr eaLnBrk="1" fontAlgn="auto" hangingPunct="1">
              <a:spcAft>
                <a:spcPts val="0"/>
              </a:spcAft>
              <a:buFont typeface="Arial" pitchFamily="34" charset="0"/>
              <a:buChar char="•"/>
              <a:defRPr/>
            </a:pPr>
            <a:endParaRPr lang="el-GR" sz="2400" b="1" dirty="0" smtClean="0"/>
          </a:p>
          <a:p>
            <a:pPr eaLnBrk="1" fontAlgn="auto" hangingPunct="1">
              <a:spcAft>
                <a:spcPts val="0"/>
              </a:spcAft>
              <a:buFont typeface="Arial" pitchFamily="34" charset="0"/>
              <a:buChar char="•"/>
              <a:defRPr/>
            </a:pPr>
            <a:r>
              <a:rPr lang="el-GR" sz="2400" b="1" dirty="0" smtClean="0"/>
              <a:t>χρησιμεύει για τη μεταφορά αγαθών, για την ανάπτυξη του εμπορίου, αλλά και για την επικοινωνία των ανθρώπων</a:t>
            </a:r>
          </a:p>
          <a:p>
            <a:pPr eaLnBrk="1" fontAlgn="auto" hangingPunct="1">
              <a:spcAft>
                <a:spcPts val="0"/>
              </a:spcAft>
              <a:buFont typeface="Arial" pitchFamily="34" charset="0"/>
              <a:buNone/>
              <a:defRPr/>
            </a:pPr>
            <a:endParaRPr lang="el-GR" sz="2400" b="1" dirty="0" smtClean="0"/>
          </a:p>
          <a:p>
            <a:pPr eaLnBrk="1" fontAlgn="auto" hangingPunct="1">
              <a:spcAft>
                <a:spcPts val="0"/>
              </a:spcAft>
              <a:buFont typeface="Arial" pitchFamily="34" charset="0"/>
              <a:buChar char="•"/>
              <a:defRPr/>
            </a:pPr>
            <a:r>
              <a:rPr lang="el-GR" sz="2400" b="1" dirty="0" smtClean="0"/>
              <a:t>προσφέρει πλούτο στον τομέα της υδροηλεκτρικής ενέργειας με τη χρήση των φραγμάτων και των καναλιών      </a:t>
            </a:r>
            <a:endParaRPr lang="el-GR"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 Τίτλος"/>
          <p:cNvSpPr>
            <a:spLocks noGrp="1"/>
          </p:cNvSpPr>
          <p:nvPr>
            <p:ph type="title"/>
          </p:nvPr>
        </p:nvSpPr>
        <p:spPr>
          <a:xfrm>
            <a:off x="457200" y="274638"/>
            <a:ext cx="8229600" cy="1641475"/>
          </a:xfrm>
        </p:spPr>
        <p:txBody>
          <a:bodyPr/>
          <a:lstStyle/>
          <a:p>
            <a:pPr eaLnBrk="1" hangingPunct="1"/>
            <a:r>
              <a:rPr lang="el-GR" sz="3600" b="1" smtClean="0"/>
              <a:t>Ιστορία της χρήσης του νερού</a:t>
            </a:r>
            <a:br>
              <a:rPr lang="el-GR" sz="3600" b="1" smtClean="0"/>
            </a:br>
            <a:r>
              <a:rPr lang="el-GR" sz="3600" b="1" smtClean="0"/>
              <a:t/>
            </a:r>
            <a:br>
              <a:rPr lang="el-GR" sz="3600" b="1" smtClean="0"/>
            </a:br>
            <a:r>
              <a:rPr lang="el-GR" sz="2800" b="1" smtClean="0"/>
              <a:t>πηγή ενέργειας για αιώνες </a:t>
            </a:r>
          </a:p>
        </p:txBody>
      </p:sp>
      <p:graphicFrame>
        <p:nvGraphicFramePr>
          <p:cNvPr id="4" name="3 - Θέση περιεχομένου"/>
          <p:cNvGraphicFramePr>
            <a:graphicFrameLocks noGrp="1"/>
          </p:cNvGraphicFramePr>
          <p:nvPr>
            <p:ph idx="1"/>
          </p:nvPr>
        </p:nvGraphicFramePr>
        <p:xfrm>
          <a:off x="457200" y="1988840"/>
          <a:ext cx="8229600" cy="48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Τίτλος"/>
          <p:cNvSpPr>
            <a:spLocks noGrp="1"/>
          </p:cNvSpPr>
          <p:nvPr>
            <p:ph type="title"/>
          </p:nvPr>
        </p:nvSpPr>
        <p:spPr/>
        <p:txBody>
          <a:bodyPr/>
          <a:lstStyle/>
          <a:p>
            <a:pPr eaLnBrk="1" hangingPunct="1"/>
            <a:r>
              <a:rPr lang="el-GR" sz="3600" b="1" smtClean="0"/>
              <a:t>Φράγματα</a:t>
            </a:r>
          </a:p>
        </p:txBody>
      </p:sp>
      <p:sp>
        <p:nvSpPr>
          <p:cNvPr id="21506" name="2 - Θέση περιεχομένου"/>
          <p:cNvSpPr>
            <a:spLocks noGrp="1"/>
          </p:cNvSpPr>
          <p:nvPr>
            <p:ph idx="1"/>
          </p:nvPr>
        </p:nvSpPr>
        <p:spPr/>
        <p:txBody>
          <a:bodyPr/>
          <a:lstStyle/>
          <a:p>
            <a:pPr algn="ctr" eaLnBrk="1" hangingPunct="1">
              <a:buFont typeface="Arial" charset="0"/>
              <a:buNone/>
            </a:pPr>
            <a:endParaRPr lang="el-GR" b="1" smtClean="0"/>
          </a:p>
          <a:p>
            <a:pPr algn="ctr" eaLnBrk="1" hangingPunct="1">
              <a:buFont typeface="Arial" charset="0"/>
              <a:buNone/>
            </a:pPr>
            <a:r>
              <a:rPr lang="el-GR" b="1" smtClean="0"/>
              <a:t>Το φράγμα είναι τεχνητό έργο που</a:t>
            </a:r>
          </a:p>
          <a:p>
            <a:pPr algn="ctr" eaLnBrk="1" hangingPunct="1">
              <a:buFont typeface="Arial" charset="0"/>
              <a:buNone/>
            </a:pPr>
            <a:r>
              <a:rPr lang="el-GR" b="1" smtClean="0"/>
              <a:t>κατασκευάζεται κάθετα στην κοίτη ενός φυσικού ρεύματος ( ποταμού ) για την αποκοπή της ροής με σκοπό την αποθήκευση, παροχέτευση ή ανάσχεση της πλημμυρικής παροχής του ρεύματος.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 Τίτλος"/>
          <p:cNvSpPr>
            <a:spLocks noGrp="1"/>
          </p:cNvSpPr>
          <p:nvPr>
            <p:ph type="title"/>
          </p:nvPr>
        </p:nvSpPr>
        <p:spPr/>
        <p:txBody>
          <a:bodyPr/>
          <a:lstStyle/>
          <a:p>
            <a:pPr eaLnBrk="1" hangingPunct="1"/>
            <a:r>
              <a:rPr lang="el-GR" sz="3600" b="1" smtClean="0"/>
              <a:t>Φράγμα του Μαραθώνα</a:t>
            </a:r>
          </a:p>
        </p:txBody>
      </p:sp>
      <p:pic>
        <p:nvPicPr>
          <p:cNvPr id="22530" name="Picture 3" descr="E:\marathon.jpg"/>
          <p:cNvPicPr>
            <a:picLocks noChangeAspect="1" noChangeArrowheads="1"/>
          </p:cNvPicPr>
          <p:nvPr/>
        </p:nvPicPr>
        <p:blipFill>
          <a:blip r:embed="rId2"/>
          <a:srcRect/>
          <a:stretch>
            <a:fillRect/>
          </a:stretch>
        </p:blipFill>
        <p:spPr bwMode="auto">
          <a:xfrm>
            <a:off x="1403350" y="1628775"/>
            <a:ext cx="6400800"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 Τίτλος"/>
          <p:cNvSpPr>
            <a:spLocks noGrp="1"/>
          </p:cNvSpPr>
          <p:nvPr>
            <p:ph type="title"/>
          </p:nvPr>
        </p:nvSpPr>
        <p:spPr/>
        <p:txBody>
          <a:bodyPr/>
          <a:lstStyle/>
          <a:p>
            <a:pPr eaLnBrk="1" hangingPunct="1"/>
            <a:r>
              <a:rPr lang="el-GR" sz="3600" b="1" smtClean="0"/>
              <a:t>Φράγματα</a:t>
            </a:r>
            <a:endParaRPr lang="el-GR" sz="3600" smtClean="0"/>
          </a:p>
        </p:txBody>
      </p:sp>
      <p:sp>
        <p:nvSpPr>
          <p:cNvPr id="3" name="2 - Θέση περιεχομένου"/>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l-GR" b="1" dirty="0" smtClean="0"/>
              <a:t>Το νερό δεσμεύεται και χρησιμοποιείται για άρδευση, ύδρευση ή περικλείει ενέργεια, εξαιτίας της διαφοράς στάθμης, για την κίνηση υδροστροβίλων και την παραγωγή ηλεκτρικής ενέργειας. </a:t>
            </a:r>
            <a:endParaRPr lang="el-GR" b="1" dirty="0"/>
          </a:p>
          <a:p>
            <a:pPr eaLnBrk="1" fontAlgn="auto" hangingPunct="1">
              <a:spcAft>
                <a:spcPts val="0"/>
              </a:spcAft>
              <a:buFont typeface="Arial" pitchFamily="34" charset="0"/>
              <a:buChar char="•"/>
              <a:defRPr/>
            </a:pPr>
            <a:endParaRPr lang="el-GR" b="1" dirty="0" smtClean="0"/>
          </a:p>
          <a:p>
            <a:pPr eaLnBrk="1" fontAlgn="auto" hangingPunct="1">
              <a:spcAft>
                <a:spcPts val="0"/>
              </a:spcAft>
              <a:buFont typeface="Arial" pitchFamily="34" charset="0"/>
              <a:buChar char="•"/>
              <a:defRPr/>
            </a:pPr>
            <a:r>
              <a:rPr lang="el-GR" b="1" dirty="0" smtClean="0"/>
              <a:t>Συνήθως με την κατασκευή ενός φράγματος δημιουργούνται συλλέκτες υδάτων, δεξαμενές ή ακόμα και τεχνητές λίμνες. </a:t>
            </a:r>
            <a:endParaRPr lang="el-GR"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616</TotalTime>
  <Words>1487</Words>
  <Application>Microsoft Office PowerPoint</Application>
  <PresentationFormat>On-screen Show (4:3)</PresentationFormat>
  <Paragraphs>216</Paragraphs>
  <Slides>46</Slides>
  <Notes>1</Notes>
  <HiddenSlides>0</HiddenSlides>
  <MMClips>0</MMClips>
  <ScaleCrop>false</ScaleCrop>
  <HeadingPairs>
    <vt:vector size="6" baseType="variant">
      <vt:variant>
        <vt:lpstr>Γραμματοσειρές που χρησιμοποιούνται</vt:lpstr>
      </vt:variant>
      <vt:variant>
        <vt:i4>5</vt:i4>
      </vt:variant>
      <vt:variant>
        <vt:lpstr>Πρότυπο σχεδίασης</vt:lpstr>
      </vt:variant>
      <vt:variant>
        <vt:i4>1</vt:i4>
      </vt:variant>
      <vt:variant>
        <vt:lpstr>Τίτλοι διαφανειών</vt:lpstr>
      </vt:variant>
      <vt:variant>
        <vt:i4>46</vt:i4>
      </vt:variant>
    </vt:vector>
  </HeadingPairs>
  <TitlesOfParts>
    <vt:vector size="52" baseType="lpstr">
      <vt:lpstr>Arial</vt:lpstr>
      <vt:lpstr>Calibri</vt:lpstr>
      <vt:lpstr>宋体</vt:lpstr>
      <vt:lpstr>Microsoft JhengHei</vt:lpstr>
      <vt:lpstr>Wingdings</vt:lpstr>
      <vt:lpstr>Θέμα του Office</vt:lpstr>
      <vt:lpstr>Διαφάνεια 1</vt:lpstr>
      <vt:lpstr>Το νερό στις φυσικές επιστήμες</vt:lpstr>
      <vt:lpstr>Διαφάνεια 3</vt:lpstr>
      <vt:lpstr>Διαφάνεια 4</vt:lpstr>
      <vt:lpstr>Το νερό πηγή πλούτου</vt:lpstr>
      <vt:lpstr>Ιστορία της χρήσης του νερού  πηγή ενέργειας για αιώνες </vt:lpstr>
      <vt:lpstr>Φράγματα</vt:lpstr>
      <vt:lpstr>Φράγμα του Μαραθώνα</vt:lpstr>
      <vt:lpstr>Φράγματα</vt:lpstr>
      <vt:lpstr>Φράγματα</vt:lpstr>
      <vt:lpstr>Φράγματα της Ελλάδας</vt:lpstr>
      <vt:lpstr>Τεχνητή λίμνη</vt:lpstr>
      <vt:lpstr>Διαφάνεια 13</vt:lpstr>
      <vt:lpstr>Λίμνη Πλαστήρα ή Ταυρωπού </vt:lpstr>
      <vt:lpstr>Λίμνη Δόξα</vt:lpstr>
      <vt:lpstr>Λίμνη Δόξα</vt:lpstr>
      <vt:lpstr>Λίμνη Καστρακίου</vt:lpstr>
      <vt:lpstr>Λίμνη Καστρακίου</vt:lpstr>
      <vt:lpstr>Λίμνη Κρεμαστών</vt:lpstr>
      <vt:lpstr>Λίμνη Μόρνου</vt:lpstr>
      <vt:lpstr>Λίμνη Μαραθώνα</vt:lpstr>
      <vt:lpstr>Λίμνη Μαραθώνα</vt:lpstr>
      <vt:lpstr>Λίμνη Πολυφύτου</vt:lpstr>
      <vt:lpstr>Λίμνη Πολυφύτου</vt:lpstr>
      <vt:lpstr>Λίμνη Σμοκόβου </vt:lpstr>
      <vt:lpstr>Λίμνη Σμοκόβου </vt:lpstr>
      <vt:lpstr>Το νερό ως υδάτινος δρόμος</vt:lpstr>
      <vt:lpstr> Το νερό ως δρόμος στη φύση και τους πολιτισμούς </vt:lpstr>
      <vt:lpstr>Διαφάνεια 29</vt:lpstr>
      <vt:lpstr>Διαφάνεια 30</vt:lpstr>
      <vt:lpstr>Νερό και τέχνες</vt:lpstr>
      <vt:lpstr>Διαφάνεια 32</vt:lpstr>
      <vt:lpstr>Διαφάνεια 33</vt:lpstr>
      <vt:lpstr>Διαφάνεια 34</vt:lpstr>
      <vt:lpstr>Διαφάνεια 35</vt:lpstr>
      <vt:lpstr>Καταιγίδα</vt:lpstr>
      <vt:lpstr>Καταιγίδα</vt:lpstr>
      <vt:lpstr>Δημιουργία καταιγίδας</vt:lpstr>
      <vt:lpstr> Κύκλος ζωής καταιγίδας </vt:lpstr>
      <vt:lpstr>Κύκλος ζωής καταιγίδας</vt:lpstr>
      <vt:lpstr>Ηλεκτρικά φαινόμενα στις καταιγίδες</vt:lpstr>
      <vt:lpstr>Αεροναυτιλία</vt:lpstr>
      <vt:lpstr>Διαφάνεια 43</vt:lpstr>
      <vt:lpstr>Διαφάνεια 44</vt:lpstr>
      <vt:lpstr>ΕΠΙΜΕΛΕΙΑ POWER POINT: ΑΝΩΝΗΣ ΑΡΙΑΝΟΥΤΣΟΣ   ΣΥΝΤΑΚΤΙΚΗ ΟΜΑΔΑ:</vt:lpstr>
      <vt:lpstr>ΕΥΧΑΡΙΣΤΟΥΜΕ ΙΔΙΑΙΤΕΡΟΣ ΤΟΝ ΚΥΡΙΟ ΛΟΥΚΑ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ΤΟΥ ΝΕΡΟΥ ΟΙ ΔΡΟΜΟΙ </dc:title>
  <dc:creator>elena</dc:creator>
  <cp:lastModifiedBy>User</cp:lastModifiedBy>
  <cp:revision>89</cp:revision>
  <dcterms:created xsi:type="dcterms:W3CDTF">2011-12-15T11:19:53Z</dcterms:created>
  <dcterms:modified xsi:type="dcterms:W3CDTF">2012-04-02T15:43:20Z</dcterms:modified>
</cp:coreProperties>
</file>