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83" r:id="rId5"/>
    <p:sldId id="284" r:id="rId6"/>
    <p:sldId id="285" r:id="rId7"/>
    <p:sldId id="261" r:id="rId8"/>
    <p:sldId id="258" r:id="rId9"/>
    <p:sldId id="259" r:id="rId10"/>
    <p:sldId id="260"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2" r:id="rId26"/>
    <p:sldId id="280" r:id="rId27"/>
    <p:sldId id="281"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p:cViewPr varScale="1">
        <p:scale>
          <a:sx n="86" d="100"/>
          <a:sy n="86" d="100"/>
        </p:scale>
        <p:origin x="-15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de-AT"/>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de-AT"/>
          </a:p>
        </p:txBody>
      </p:sp>
      <p:sp>
        <p:nvSpPr>
          <p:cNvPr id="4" name="3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de-AT"/>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de-AT"/>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5" name="4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6" name="5 - Θέση υποσέλιδου"/>
          <p:cNvSpPr>
            <a:spLocks noGrp="1"/>
          </p:cNvSpPr>
          <p:nvPr>
            <p:ph type="ftr" sz="quarter" idx="11"/>
          </p:nvPr>
        </p:nvSpPr>
        <p:spPr/>
        <p:txBody>
          <a:bodyPr/>
          <a:lstStyle/>
          <a:p>
            <a:endParaRPr lang="de-AT"/>
          </a:p>
        </p:txBody>
      </p:sp>
      <p:sp>
        <p:nvSpPr>
          <p:cNvPr id="7" name="6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de-AT"/>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7" name="6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8" name="7 - Θέση υποσέλιδου"/>
          <p:cNvSpPr>
            <a:spLocks noGrp="1"/>
          </p:cNvSpPr>
          <p:nvPr>
            <p:ph type="ftr" sz="quarter" idx="11"/>
          </p:nvPr>
        </p:nvSpPr>
        <p:spPr/>
        <p:txBody>
          <a:bodyPr/>
          <a:lstStyle/>
          <a:p>
            <a:endParaRPr lang="de-AT"/>
          </a:p>
        </p:txBody>
      </p:sp>
      <p:sp>
        <p:nvSpPr>
          <p:cNvPr id="9" name="8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4" name="3 - Θέση υποσέλιδου"/>
          <p:cNvSpPr>
            <a:spLocks noGrp="1"/>
          </p:cNvSpPr>
          <p:nvPr>
            <p:ph type="ftr" sz="quarter" idx="11"/>
          </p:nvPr>
        </p:nvSpPr>
        <p:spPr/>
        <p:txBody>
          <a:bodyPr/>
          <a:lstStyle/>
          <a:p>
            <a:endParaRPr lang="de-AT"/>
          </a:p>
        </p:txBody>
      </p:sp>
      <p:sp>
        <p:nvSpPr>
          <p:cNvPr id="5" name="4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3" name="2 - Θέση υποσέλιδου"/>
          <p:cNvSpPr>
            <a:spLocks noGrp="1"/>
          </p:cNvSpPr>
          <p:nvPr>
            <p:ph type="ftr" sz="quarter" idx="11"/>
          </p:nvPr>
        </p:nvSpPr>
        <p:spPr/>
        <p:txBody>
          <a:bodyPr/>
          <a:lstStyle/>
          <a:p>
            <a:endParaRPr lang="de-AT"/>
          </a:p>
        </p:txBody>
      </p:sp>
      <p:sp>
        <p:nvSpPr>
          <p:cNvPr id="4" name="3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de-AT"/>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6" name="5 - Θέση υποσέλιδου"/>
          <p:cNvSpPr>
            <a:spLocks noGrp="1"/>
          </p:cNvSpPr>
          <p:nvPr>
            <p:ph type="ftr" sz="quarter" idx="11"/>
          </p:nvPr>
        </p:nvSpPr>
        <p:spPr/>
        <p:txBody>
          <a:bodyPr/>
          <a:lstStyle/>
          <a:p>
            <a:endParaRPr lang="de-AT"/>
          </a:p>
        </p:txBody>
      </p:sp>
      <p:sp>
        <p:nvSpPr>
          <p:cNvPr id="7" name="6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de-AT"/>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2298C23-AF7D-49A8-B50A-5B64E59E6A29}" type="datetimeFigureOut">
              <a:rPr lang="de-AT" smtClean="0"/>
              <a:t>05.01.2013</a:t>
            </a:fld>
            <a:endParaRPr lang="de-AT"/>
          </a:p>
        </p:txBody>
      </p:sp>
      <p:sp>
        <p:nvSpPr>
          <p:cNvPr id="6" name="5 - Θέση υποσέλιδου"/>
          <p:cNvSpPr>
            <a:spLocks noGrp="1"/>
          </p:cNvSpPr>
          <p:nvPr>
            <p:ph type="ftr" sz="quarter" idx="11"/>
          </p:nvPr>
        </p:nvSpPr>
        <p:spPr/>
        <p:txBody>
          <a:bodyPr/>
          <a:lstStyle/>
          <a:p>
            <a:endParaRPr lang="de-AT"/>
          </a:p>
        </p:txBody>
      </p:sp>
      <p:sp>
        <p:nvSpPr>
          <p:cNvPr id="7" name="6 - Θέση αριθμού διαφάνειας"/>
          <p:cNvSpPr>
            <a:spLocks noGrp="1"/>
          </p:cNvSpPr>
          <p:nvPr>
            <p:ph type="sldNum" sz="quarter" idx="12"/>
          </p:nvPr>
        </p:nvSpPr>
        <p:spPr/>
        <p:txBody>
          <a:bodyPr/>
          <a:lstStyle/>
          <a:p>
            <a:fld id="{81EBC0B4-89D9-4B0B-81C8-BDC6BB3776C7}" type="slidenum">
              <a:rPr lang="de-AT" smtClean="0"/>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de-AT"/>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98C23-AF7D-49A8-B50A-5B64E59E6A29}" type="datetimeFigureOut">
              <a:rPr lang="de-AT" smtClean="0"/>
              <a:t>05.01.2013</a:t>
            </a:fld>
            <a:endParaRPr lang="de-AT"/>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BC0B4-89D9-4B0B-81C8-BDC6BB3776C7}" type="slidenum">
              <a:rPr lang="de-AT" smtClean="0"/>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eheartit.com/" TargetMode="External"/><Relationship Id="rId2" Type="http://schemas.openxmlformats.org/officeDocument/2006/relationships/hyperlink" Target="http://users.hol.gr/~kokkonis/courses/19-art/neoclas.htm" TargetMode="External"/><Relationship Id="rId1" Type="http://schemas.openxmlformats.org/officeDocument/2006/relationships/slideLayout" Target="../slideLayouts/slideLayout2.xml"/><Relationship Id="rId6" Type="http://schemas.openxmlformats.org/officeDocument/2006/relationships/hyperlink" Target="http://www.hha.org.uk/Property/62/Holkham-Hall" TargetMode="External"/><Relationship Id="rId5" Type="http://schemas.openxmlformats.org/officeDocument/2006/relationships/hyperlink" Target="http://www.picturesofengland.com/England/Norfolk/Holkham/Holkham_Hall/pictures/1078486" TargetMode="External"/><Relationship Id="rId4" Type="http://schemas.openxmlformats.org/officeDocument/2006/relationships/hyperlink" Target="http://becomingmadame.wordpress.com/2012/08/02/foie-gras-at-holkham-hal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tumblr_mf6qh5yP601r3sov2o1_500_large.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ctrTitle"/>
          </p:nvPr>
        </p:nvSpPr>
        <p:spPr>
          <a:xfrm>
            <a:off x="755576" y="116632"/>
            <a:ext cx="7772400" cy="1395586"/>
          </a:xfrm>
        </p:spPr>
        <p:txBody>
          <a:bodyPr>
            <a:normAutofit fontScale="90000"/>
          </a:bodyPr>
          <a:lstStyle/>
          <a:p>
            <a:r>
              <a:rPr lang="el-GR" i="1" u="sng" dirty="0" smtClean="0">
                <a:latin typeface="Batang" pitchFamily="18" charset="-127"/>
                <a:ea typeface="Batang" pitchFamily="18" charset="-127"/>
              </a:rPr>
              <a:t>Νεοκλασικισμός στην Αγγλία.</a:t>
            </a:r>
            <a:endParaRPr lang="de-AT" i="1" u="sng"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7234165452_7402498bc4_z_large.jpg"/>
          <p:cNvPicPr>
            <a:picLocks noGrp="1" noChangeAspect="1"/>
          </p:cNvPicPr>
          <p:nvPr>
            <p:ph idx="1"/>
          </p:nvPr>
        </p:nvPicPr>
        <p:blipFill>
          <a:blip r:embed="rId2" cstate="print"/>
          <a:stretch>
            <a:fillRect/>
          </a:stretch>
        </p:blipFill>
        <p:spPr>
          <a:xfrm>
            <a:off x="0" y="0"/>
            <a:ext cx="911888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post-20-Buying-wher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regent_larg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Regent_Street_Curve_by_SimpleAdam_larg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tumblr_m8z7d2JmZh1r9nnsno1_500_large.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4">
                <a:lumMod val="40000"/>
                <a:lumOff val="60000"/>
              </a:schemeClr>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AT" i="1" u="sng" dirty="0" smtClean="0">
                <a:latin typeface="Batang" pitchFamily="18" charset="-127"/>
                <a:ea typeface="Batang" pitchFamily="18" charset="-127"/>
              </a:rPr>
              <a:t>Athenaeum Club</a:t>
            </a:r>
            <a:endParaRPr lang="de-AT" i="1" u="sng" dirty="0">
              <a:latin typeface="Batang" pitchFamily="18" charset="-127"/>
              <a:ea typeface="Batang" pitchFamily="18" charset="-127"/>
            </a:endParaRPr>
          </a:p>
        </p:txBody>
      </p:sp>
      <p:sp>
        <p:nvSpPr>
          <p:cNvPr id="3" name="2 - Θέση περιεχομένου"/>
          <p:cNvSpPr>
            <a:spLocks noGrp="1"/>
          </p:cNvSpPr>
          <p:nvPr>
            <p:ph idx="1"/>
          </p:nvPr>
        </p:nvSpPr>
        <p:spPr>
          <a:xfrm>
            <a:off x="467544" y="1412776"/>
            <a:ext cx="8229600" cy="4525963"/>
          </a:xfrm>
        </p:spPr>
        <p:txBody>
          <a:bodyPr>
            <a:noAutofit/>
          </a:bodyPr>
          <a:lstStyle/>
          <a:p>
            <a:pPr algn="ctr">
              <a:buNone/>
            </a:pPr>
            <a:r>
              <a:rPr lang="el-GR" sz="2200" dirty="0">
                <a:latin typeface="Batang" pitchFamily="18" charset="-127"/>
                <a:ea typeface="Batang" pitchFamily="18" charset="-127"/>
              </a:rPr>
              <a:t>Το Athenaeum </a:t>
            </a:r>
            <a:r>
              <a:rPr lang="el-GR" sz="2200" dirty="0" smtClean="0">
                <a:latin typeface="Batang" pitchFamily="18" charset="-127"/>
                <a:ea typeface="Batang" pitchFamily="18" charset="-127"/>
              </a:rPr>
              <a:t>χτίστηκε το 1827-30 από τον Ντέσιμους </a:t>
            </a:r>
            <a:r>
              <a:rPr lang="el-GR" sz="2200" dirty="0" err="1" smtClean="0">
                <a:latin typeface="Batang" pitchFamily="18" charset="-127"/>
                <a:ea typeface="Batang" pitchFamily="18" charset="-127"/>
              </a:rPr>
              <a:t>Μπάρτον</a:t>
            </a:r>
            <a:r>
              <a:rPr lang="el-GR" sz="2200" dirty="0" smtClean="0">
                <a:latin typeface="Batang" pitchFamily="18" charset="-127"/>
                <a:ea typeface="Batang" pitchFamily="18" charset="-127"/>
              </a:rPr>
              <a:t> και αναγνωρίστηκε </a:t>
            </a:r>
            <a:r>
              <a:rPr lang="el-GR" sz="2200" dirty="0">
                <a:latin typeface="Batang" pitchFamily="18" charset="-127"/>
                <a:ea typeface="Batang" pitchFamily="18" charset="-127"/>
              </a:rPr>
              <a:t>ως μια «</a:t>
            </a:r>
            <a:r>
              <a:rPr lang="el-GR" sz="2200" dirty="0" smtClean="0">
                <a:latin typeface="Batang" pitchFamily="18" charset="-127"/>
                <a:ea typeface="Batang" pitchFamily="18" charset="-127"/>
              </a:rPr>
              <a:t>Λέσχη </a:t>
            </a:r>
            <a:r>
              <a:rPr lang="el-GR" sz="2200" dirty="0">
                <a:latin typeface="Batang" pitchFamily="18" charset="-127"/>
                <a:ea typeface="Batang" pitchFamily="18" charset="-127"/>
              </a:rPr>
              <a:t>λογοτεχνικών και επιστημονικών </a:t>
            </a:r>
            <a:r>
              <a:rPr lang="el-GR" sz="2200" dirty="0" smtClean="0">
                <a:latin typeface="Batang" pitchFamily="18" charset="-127"/>
                <a:ea typeface="Batang" pitchFamily="18" charset="-127"/>
              </a:rPr>
              <a:t>ανδρών και οπαδών </a:t>
            </a:r>
            <a:r>
              <a:rPr lang="el-GR" sz="2200" dirty="0">
                <a:latin typeface="Batang" pitchFamily="18" charset="-127"/>
                <a:ea typeface="Batang" pitchFamily="18" charset="-127"/>
              </a:rPr>
              <a:t>των Καλών Τεχνών</a:t>
            </a:r>
            <a:r>
              <a:rPr lang="el-GR" sz="2200" dirty="0" smtClean="0">
                <a:latin typeface="Batang" pitchFamily="18" charset="-127"/>
                <a:ea typeface="Batang" pitchFamily="18" charset="-127"/>
              </a:rPr>
              <a:t>».</a:t>
            </a:r>
            <a:r>
              <a:rPr lang="el-GR" sz="2200" dirty="0">
                <a:latin typeface="Batang" pitchFamily="18" charset="-127"/>
                <a:ea typeface="Batang" pitchFamily="18" charset="-127"/>
              </a:rPr>
              <a:t> </a:t>
            </a:r>
            <a:r>
              <a:rPr lang="el-GR" sz="2200" dirty="0" smtClean="0">
                <a:latin typeface="Batang" pitchFamily="18" charset="-127"/>
                <a:ea typeface="Batang" pitchFamily="18" charset="-127"/>
              </a:rPr>
              <a:t>Βρίσκεται</a:t>
            </a:r>
            <a:r>
              <a:rPr lang="el-GR" sz="2200" dirty="0">
                <a:latin typeface="Batang" pitchFamily="18" charset="-127"/>
                <a:ea typeface="Batang" pitchFamily="18" charset="-127"/>
              </a:rPr>
              <a:t> στη γωνία του Waterloo Place. </a:t>
            </a:r>
            <a:r>
              <a:rPr lang="el-GR" sz="2200" dirty="0" smtClean="0">
                <a:latin typeface="Batang" pitchFamily="18" charset="-127"/>
                <a:ea typeface="Batang" pitchFamily="18" charset="-127"/>
              </a:rPr>
              <a:t>Το </a:t>
            </a:r>
            <a:r>
              <a:rPr lang="el-GR" sz="2200" dirty="0">
                <a:latin typeface="Batang" pitchFamily="18" charset="-127"/>
                <a:ea typeface="Batang" pitchFamily="18" charset="-127"/>
              </a:rPr>
              <a:t>κτίριο αυξήθηκε το 1829-30, ως μέρος της νέας αστικής αρχιτεκτονικής σε ελληνικό στυλ με το οποίο ήταν διακοσμημένο </a:t>
            </a:r>
            <a:r>
              <a:rPr lang="el-GR" sz="2200" dirty="0" smtClean="0">
                <a:latin typeface="Batang" pitchFamily="18" charset="-127"/>
                <a:ea typeface="Batang" pitchFamily="18" charset="-127"/>
              </a:rPr>
              <a:t>το Λονδίνο </a:t>
            </a:r>
            <a:r>
              <a:rPr lang="el-GR" sz="2200" dirty="0">
                <a:latin typeface="Batang" pitchFamily="18" charset="-127"/>
                <a:ea typeface="Batang" pitchFamily="18" charset="-127"/>
              </a:rPr>
              <a:t>μετά τη μάχη του </a:t>
            </a:r>
            <a:r>
              <a:rPr lang="el-GR" sz="2200" dirty="0" smtClean="0">
                <a:latin typeface="Batang" pitchFamily="18" charset="-127"/>
                <a:ea typeface="Batang" pitchFamily="18" charset="-127"/>
              </a:rPr>
              <a:t>Βατερλό. </a:t>
            </a:r>
            <a:r>
              <a:rPr lang="el-GR" sz="2200" dirty="0">
                <a:latin typeface="Batang" pitchFamily="18" charset="-127"/>
                <a:ea typeface="Batang" pitchFamily="18" charset="-127"/>
              </a:rPr>
              <a:t> Η κύρια είσοδος και το μπροστινό μέρος του </a:t>
            </a:r>
            <a:r>
              <a:rPr lang="el-GR" sz="2200" dirty="0" smtClean="0">
                <a:latin typeface="Batang" pitchFamily="18" charset="-127"/>
                <a:ea typeface="Batang" pitchFamily="18" charset="-127"/>
              </a:rPr>
              <a:t>σπιτιού </a:t>
            </a:r>
            <a:r>
              <a:rPr lang="el-GR" sz="2200" dirty="0">
                <a:latin typeface="Batang" pitchFamily="18" charset="-127"/>
                <a:ea typeface="Batang" pitchFamily="18" charset="-127"/>
              </a:rPr>
              <a:t>έχει μια δωρική </a:t>
            </a:r>
            <a:r>
              <a:rPr lang="el-GR" sz="2200" dirty="0" smtClean="0">
                <a:latin typeface="Batang" pitchFamily="18" charset="-127"/>
                <a:ea typeface="Batang" pitchFamily="18" charset="-127"/>
              </a:rPr>
              <a:t>στοά</a:t>
            </a:r>
            <a:r>
              <a:rPr lang="el-GR" sz="2200" dirty="0">
                <a:latin typeface="Batang" pitchFamily="18" charset="-127"/>
                <a:ea typeface="Batang" pitchFamily="18" charset="-127"/>
              </a:rPr>
              <a:t> </a:t>
            </a:r>
            <a:r>
              <a:rPr lang="el-GR" sz="2200" dirty="0" smtClean="0">
                <a:latin typeface="Batang" pitchFamily="18" charset="-127"/>
                <a:ea typeface="Batang" pitchFamily="18" charset="-127"/>
              </a:rPr>
              <a:t>με </a:t>
            </a:r>
            <a:r>
              <a:rPr lang="el-GR" sz="2200" dirty="0">
                <a:latin typeface="Batang" pitchFamily="18" charset="-127"/>
                <a:ea typeface="Batang" pitchFamily="18" charset="-127"/>
              </a:rPr>
              <a:t>κίονες ζεύγη. Υπάρχει </a:t>
            </a:r>
            <a:r>
              <a:rPr lang="el-GR" sz="2200" dirty="0" smtClean="0">
                <a:latin typeface="Batang" pitchFamily="18" charset="-127"/>
                <a:ea typeface="Batang" pitchFamily="18" charset="-127"/>
              </a:rPr>
              <a:t>ένα συνεχές </a:t>
            </a:r>
            <a:r>
              <a:rPr lang="el-GR" sz="2200" dirty="0">
                <a:latin typeface="Batang" pitchFamily="18" charset="-127"/>
                <a:ea typeface="Batang" pitchFamily="18" charset="-127"/>
              </a:rPr>
              <a:t>κιγκλίδωμα </a:t>
            </a:r>
            <a:r>
              <a:rPr lang="el-GR" sz="2200" dirty="0" smtClean="0">
                <a:latin typeface="Batang" pitchFamily="18" charset="-127"/>
                <a:ea typeface="Batang" pitchFamily="18" charset="-127"/>
              </a:rPr>
              <a:t>στο </a:t>
            </a:r>
            <a:r>
              <a:rPr lang="el-GR" sz="2200" dirty="0">
                <a:latin typeface="Batang" pitchFamily="18" charset="-127"/>
                <a:ea typeface="Batang" pitchFamily="18" charset="-127"/>
              </a:rPr>
              <a:t>κύριο όροφο πάνω από το ισόγειο, με μια εξαιρετική αλλά δαπανηρή </a:t>
            </a:r>
            <a:r>
              <a:rPr lang="el-GR" sz="2200" dirty="0" smtClean="0">
                <a:latin typeface="Batang" pitchFamily="18" charset="-127"/>
                <a:ea typeface="Batang" pitchFamily="18" charset="-127"/>
              </a:rPr>
              <a:t>ζωφόρο.</a:t>
            </a:r>
            <a:r>
              <a:rPr lang="el-GR" sz="2200" dirty="0">
                <a:latin typeface="Batang" pitchFamily="18" charset="-127"/>
                <a:ea typeface="Batang" pitchFamily="18" charset="-127"/>
              </a:rPr>
              <a:t> Ένα άγαλμα της Παλλάδος Αθηνάς από τον Edward Hodges Baily στέκεται πάνω από τη βεράντα. Ο αρχικός σχεδιασμός ήταν για δύο </a:t>
            </a:r>
            <a:r>
              <a:rPr lang="el-GR" sz="2200" dirty="0" smtClean="0">
                <a:latin typeface="Batang" pitchFamily="18" charset="-127"/>
                <a:ea typeface="Batang" pitchFamily="18" charset="-127"/>
              </a:rPr>
              <a:t>ορόφους, ο τρίτος </a:t>
            </a:r>
            <a:r>
              <a:rPr lang="el-GR" sz="2200" dirty="0">
                <a:latin typeface="Batang" pitchFamily="18" charset="-127"/>
                <a:ea typeface="Batang" pitchFamily="18" charset="-127"/>
              </a:rPr>
              <a:t>προστέθηκε αργότερα.</a:t>
            </a:r>
            <a:endParaRPr lang="de-AT" sz="22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400px-Athenaeum_in_1830.jpg"/>
          <p:cNvPicPr>
            <a:picLocks noGrp="1" noChangeAspect="1"/>
          </p:cNvPicPr>
          <p:nvPr>
            <p:ph idx="1"/>
          </p:nvPr>
        </p:nvPicPr>
        <p:blipFill>
          <a:blip r:embed="rId2" cstate="print"/>
          <a:stretch>
            <a:fillRect/>
          </a:stretch>
        </p:blipFill>
        <p:spPr>
          <a:xfrm>
            <a:off x="-1" y="0"/>
            <a:ext cx="9144001"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thenaeu_86oj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WessonPanorama01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148745343_99aba36de8.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accent1">
                <a:lumMod val="75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u="sng" dirty="0" smtClean="0">
                <a:latin typeface="Batang" pitchFamily="18" charset="-127"/>
                <a:ea typeface="Batang" pitchFamily="18" charset="-127"/>
              </a:rPr>
              <a:t>Πίνακας Περιεχομένων</a:t>
            </a:r>
            <a:endParaRPr lang="de-AT" i="1" u="sng" dirty="0">
              <a:latin typeface="Batang" pitchFamily="18" charset="-127"/>
              <a:ea typeface="Batang" pitchFamily="18" charset="-127"/>
            </a:endParaRPr>
          </a:p>
        </p:txBody>
      </p:sp>
      <p:sp>
        <p:nvSpPr>
          <p:cNvPr id="3" name="2 - Θέση περιεχομένου"/>
          <p:cNvSpPr>
            <a:spLocks noGrp="1"/>
          </p:cNvSpPr>
          <p:nvPr>
            <p:ph idx="1"/>
          </p:nvPr>
        </p:nvSpPr>
        <p:spPr/>
        <p:txBody>
          <a:bodyPr/>
          <a:lstStyle/>
          <a:p>
            <a:r>
              <a:rPr lang="el-GR" dirty="0" smtClean="0">
                <a:latin typeface="Batang" pitchFamily="18" charset="-127"/>
                <a:ea typeface="Batang" pitchFamily="18" charset="-127"/>
              </a:rPr>
              <a:t>Εισαγωγή</a:t>
            </a:r>
          </a:p>
          <a:p>
            <a:r>
              <a:rPr lang="el-GR" dirty="0" smtClean="0">
                <a:latin typeface="Batang" pitchFamily="18" charset="-127"/>
                <a:ea typeface="Batang" pitchFamily="18" charset="-127"/>
              </a:rPr>
              <a:t>Βασικά χαρακτηριστικά</a:t>
            </a:r>
          </a:p>
          <a:p>
            <a:r>
              <a:rPr lang="el-GR" dirty="0" smtClean="0">
                <a:latin typeface="Batang" pitchFamily="18" charset="-127"/>
                <a:ea typeface="Batang" pitchFamily="18" charset="-127"/>
              </a:rPr>
              <a:t>Νεοκλασικά κτίρια της Αγγλίας</a:t>
            </a:r>
          </a:p>
          <a:p>
            <a:r>
              <a:rPr lang="el-GR" dirty="0" smtClean="0">
                <a:latin typeface="Batang" pitchFamily="18" charset="-127"/>
                <a:ea typeface="Batang" pitchFamily="18" charset="-127"/>
              </a:rPr>
              <a:t>Φωτογραφίες</a:t>
            </a:r>
          </a:p>
          <a:p>
            <a:r>
              <a:rPr lang="el-GR" dirty="0" smtClean="0">
                <a:latin typeface="Batang" pitchFamily="18" charset="-127"/>
                <a:ea typeface="Batang" pitchFamily="18" charset="-127"/>
              </a:rPr>
              <a:t>Επίλογος</a:t>
            </a:r>
          </a:p>
          <a:p>
            <a:r>
              <a:rPr lang="el-GR" dirty="0" smtClean="0">
                <a:latin typeface="Batang" pitchFamily="18" charset="-127"/>
                <a:ea typeface="Batang" pitchFamily="18" charset="-127"/>
              </a:rPr>
              <a:t>Βιβλιογραφία/ Δικτυογραφία</a:t>
            </a:r>
          </a:p>
          <a:p>
            <a:endParaRPr lang="de-A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u="sng" dirty="0" smtClean="0">
                <a:latin typeface="Batang" pitchFamily="18" charset="-127"/>
                <a:ea typeface="Batang" pitchFamily="18" charset="-127"/>
              </a:rPr>
              <a:t>Χόλκχαμ Χώλ(</a:t>
            </a:r>
            <a:r>
              <a:rPr lang="de-AT" i="1" u="sng" dirty="0" smtClean="0">
                <a:latin typeface="Batang" pitchFamily="18" charset="-127"/>
                <a:ea typeface="Batang" pitchFamily="18" charset="-127"/>
              </a:rPr>
              <a:t> Holkham Hall)</a:t>
            </a:r>
            <a:endParaRPr lang="de-AT" i="1" u="sng" dirty="0">
              <a:latin typeface="Batang" pitchFamily="18" charset="-127"/>
              <a:ea typeface="Batang" pitchFamily="18" charset="-127"/>
            </a:endParaRPr>
          </a:p>
        </p:txBody>
      </p:sp>
      <p:sp>
        <p:nvSpPr>
          <p:cNvPr id="3" name="2 - Θέση περιεχομένου"/>
          <p:cNvSpPr>
            <a:spLocks noGrp="1"/>
          </p:cNvSpPr>
          <p:nvPr>
            <p:ph idx="1"/>
          </p:nvPr>
        </p:nvSpPr>
        <p:spPr/>
        <p:txBody>
          <a:bodyPr>
            <a:normAutofit fontScale="92500" lnSpcReduction="20000"/>
          </a:bodyPr>
          <a:lstStyle/>
          <a:p>
            <a:pPr algn="ctr">
              <a:buNone/>
            </a:pPr>
            <a:r>
              <a:rPr lang="el-GR" dirty="0" smtClean="0">
                <a:latin typeface="Batang" pitchFamily="18" charset="-127"/>
                <a:ea typeface="Batang" pitchFamily="18" charset="-127"/>
              </a:rPr>
              <a:t>Το Χόλκχαμ Χ</a:t>
            </a:r>
            <a:r>
              <a:rPr lang="el-GR" dirty="0">
                <a:latin typeface="Batang" pitchFamily="18" charset="-127"/>
                <a:ea typeface="Batang" pitchFamily="18" charset="-127"/>
              </a:rPr>
              <a:t>ώ</a:t>
            </a:r>
            <a:r>
              <a:rPr lang="el-GR" dirty="0" smtClean="0">
                <a:latin typeface="Batang" pitchFamily="18" charset="-127"/>
                <a:ea typeface="Batang" pitchFamily="18" charset="-127"/>
              </a:rPr>
              <a:t>λ άρχισε να κατασκευάζεται στο Νόρφοκ το 1734 από τον Ουίλιαμ Κεντ. Έχει μακριές πτέρυγες, γωνιακούς πύργους και περίπτερα, παράθυρα. Δυνατές οριζόντιες γραμμές συνδέουν τα διάφορα τμήματα του οικοδομήματος. Κάθε τμήμα της περίπλοκης αυτής κατοικίας αποτελεί και ένα αυτοδύναμο δοκίμιο της γνησιότερης Παλλαδιανής παράδοσης.  Το Χόλκχαμ Χώλ είναι ένα αυστηρό αριστούργημα που αποτελεί ένα Αγγλικό εξοχικό υποστατικό </a:t>
            </a:r>
            <a:endParaRPr lang="de-AT"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Holkham_hall_south_face.jpg"/>
          <p:cNvPicPr>
            <a:picLocks noGrp="1" noChangeAspect="1"/>
          </p:cNvPicPr>
          <p:nvPr>
            <p:ph idx="1"/>
          </p:nvPr>
        </p:nvPicPr>
        <p:blipFill>
          <a:blip r:embed="rId2" cstate="print"/>
          <a:stretch>
            <a:fillRect/>
          </a:stretch>
        </p:blipFill>
        <p:spPr>
          <a:xfrm>
            <a:off x="0" y="0"/>
            <a:ext cx="912464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holkhamhall.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holkham-hall.jpg"/>
          <p:cNvPicPr>
            <a:picLocks noGrp="1" noChangeAspect="1"/>
          </p:cNvPicPr>
          <p:nvPr>
            <p:ph idx="1"/>
          </p:nvPr>
        </p:nvPicPr>
        <p:blipFill>
          <a:blip r:embed="rId2" cstate="print"/>
          <a:stretch>
            <a:fillRect/>
          </a:stretch>
        </p:blipFill>
        <p:spPr>
          <a:xfrm>
            <a:off x="-1" y="0"/>
            <a:ext cx="9144001"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AT"/>
          </a:p>
        </p:txBody>
      </p:sp>
      <p:pic>
        <p:nvPicPr>
          <p:cNvPr id="4" name="3 - Θέση περιεχομένου" descr="107848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75000"/>
              </a:schemeClr>
            </a:gs>
            <a:gs pos="17999">
              <a:srgbClr val="FEE7F2"/>
            </a:gs>
            <a:gs pos="36000">
              <a:srgbClr val="FAC77D"/>
            </a:gs>
            <a:gs pos="61000">
              <a:srgbClr val="FBA97D"/>
            </a:gs>
            <a:gs pos="82001">
              <a:srgbClr val="FBD49C"/>
            </a:gs>
            <a:gs pos="100000">
              <a:srgbClr val="FEE7F2"/>
            </a:gs>
          </a:gsLst>
          <a:path path="circle">
            <a:fillToRect l="100000" t="100000"/>
          </a:path>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5976664"/>
          </a:xfrm>
        </p:spPr>
        <p:txBody>
          <a:bodyPr>
            <a:normAutofit fontScale="92500" lnSpcReduction="20000"/>
          </a:bodyPr>
          <a:lstStyle/>
          <a:p>
            <a:pPr algn="ctr">
              <a:buNone/>
            </a:pPr>
            <a:r>
              <a:rPr lang="el-GR" dirty="0" smtClean="0">
                <a:latin typeface="Batang" pitchFamily="18" charset="-127"/>
                <a:ea typeface="Batang" pitchFamily="18" charset="-127"/>
              </a:rPr>
              <a:t>Η επιστροφή στην Αρχαιότητα χαρακτηρίζεται από την επιθυμία αλλά και την ανάγκη να βρεθεί ένας πρωτογενής αρχιτεκτονικός τύπος, του οποίου τα στοιχεία να προσφέρουν νέες λύσεις για την αρχιτεκτονική. Τα κτίρια διακρίνονται για την καθαρότητα του όγκου τους, διακοσμούνται με αετώματα με εναέτια γλυπτά, κίονες και λεπτομέρειες.</a:t>
            </a:r>
            <a:r>
              <a:rPr lang="el-GR" dirty="0">
                <a:latin typeface="Batang" pitchFamily="18" charset="-127"/>
                <a:ea typeface="Batang" pitchFamily="18" charset="-127"/>
              </a:rPr>
              <a:t> </a:t>
            </a:r>
            <a:r>
              <a:rPr lang="el-GR" dirty="0" smtClean="0">
                <a:latin typeface="Batang" pitchFamily="18" charset="-127"/>
                <a:ea typeface="Batang" pitchFamily="18" charset="-127"/>
              </a:rPr>
              <a:t>Βασικό χαρακτηριστικό είναι η επανάληψη </a:t>
            </a:r>
            <a:r>
              <a:rPr lang="el-GR" dirty="0">
                <a:latin typeface="Batang" pitchFamily="18" charset="-127"/>
                <a:ea typeface="Batang" pitchFamily="18" charset="-127"/>
              </a:rPr>
              <a:t>των </a:t>
            </a:r>
            <a:r>
              <a:rPr lang="el-GR" dirty="0" smtClean="0">
                <a:latin typeface="Batang" pitchFamily="18" charset="-127"/>
                <a:ea typeface="Batang" pitchFamily="18" charset="-127"/>
              </a:rPr>
              <a:t>ανοιγμάτων, η μνημειακή είσοδος και η συμμετρία </a:t>
            </a:r>
            <a:r>
              <a:rPr lang="el-GR" dirty="0">
                <a:latin typeface="Batang" pitchFamily="18" charset="-127"/>
                <a:ea typeface="Batang" pitchFamily="18" charset="-127"/>
              </a:rPr>
              <a:t>στα αρχιτεκτονικά μέλη και τα επιμέρους στοιχεία.</a:t>
            </a:r>
            <a:r>
              <a:rPr lang="el-GR" dirty="0" smtClean="0">
                <a:latin typeface="Batang" pitchFamily="18" charset="-127"/>
                <a:ea typeface="Batang" pitchFamily="18" charset="-127"/>
              </a:rPr>
              <a:t> Οι καθαρές επιφάνειες με τις γραμμικές διακοσμήσεις και τα ελάχιστα ανάγλυφα ήταν κυρίως μονόχρωμες</a:t>
            </a:r>
            <a:r>
              <a:rPr lang="el-GR" dirty="0" smtClean="0"/>
              <a:t>.</a:t>
            </a:r>
            <a:endParaRPr lang="de-A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75000"/>
              </a:schemeClr>
            </a:gs>
            <a:gs pos="17999">
              <a:srgbClr val="FEE7F2"/>
            </a:gs>
            <a:gs pos="36000">
              <a:srgbClr val="FAC77D"/>
            </a:gs>
            <a:gs pos="61000">
              <a:srgbClr val="FBA97D"/>
            </a:gs>
            <a:gs pos="82001">
              <a:srgbClr val="FBD49C"/>
            </a:gs>
            <a:gs pos="100000">
              <a:srgbClr val="FEE7F2"/>
            </a:gs>
          </a:gsLst>
          <a:path path="circle">
            <a:fillToRect l="100000" t="100000"/>
          </a:path>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u="sng" dirty="0" smtClean="0">
                <a:latin typeface="Batang" pitchFamily="18" charset="-127"/>
                <a:ea typeface="Batang" pitchFamily="18" charset="-127"/>
              </a:rPr>
              <a:t>Βιβλιογραφία/ Δικτυογραφία</a:t>
            </a:r>
            <a:endParaRPr lang="de-AT" dirty="0"/>
          </a:p>
        </p:txBody>
      </p:sp>
      <p:sp>
        <p:nvSpPr>
          <p:cNvPr id="3" name="2 - Θέση περιεχομένου"/>
          <p:cNvSpPr>
            <a:spLocks noGrp="1"/>
          </p:cNvSpPr>
          <p:nvPr>
            <p:ph idx="1"/>
          </p:nvPr>
        </p:nvSpPr>
        <p:spPr>
          <a:xfrm>
            <a:off x="457200" y="1600200"/>
            <a:ext cx="8229600" cy="4925144"/>
          </a:xfrm>
        </p:spPr>
        <p:txBody>
          <a:bodyPr/>
          <a:lstStyle/>
          <a:p>
            <a:r>
              <a:rPr lang="el-GR" sz="2400" dirty="0" smtClean="0">
                <a:latin typeface="Batang" pitchFamily="18" charset="-127"/>
                <a:ea typeface="Batang" pitchFamily="18" charset="-127"/>
              </a:rPr>
              <a:t>Η Ιστορία των Τεχνών στην Ευρώπη/ Β’ Τόμος/Ελληνικό Ανοικτό Πανεπιστήμιο/Πάτρα 2008</a:t>
            </a:r>
          </a:p>
          <a:p>
            <a:r>
              <a:rPr lang="el-GR" sz="2400" dirty="0" smtClean="0">
                <a:latin typeface="Batang" pitchFamily="18" charset="-127"/>
                <a:ea typeface="Batang" pitchFamily="18" charset="-127"/>
              </a:rPr>
              <a:t>Ρόμπερτ </a:t>
            </a:r>
            <a:r>
              <a:rPr lang="el-GR" sz="2400" dirty="0" err="1" smtClean="0">
                <a:latin typeface="Batang" pitchFamily="18" charset="-127"/>
                <a:ea typeface="Batang" pitchFamily="18" charset="-127"/>
              </a:rPr>
              <a:t>Φυρνώ</a:t>
            </a:r>
            <a:r>
              <a:rPr lang="el-GR" sz="2400" dirty="0" smtClean="0">
                <a:latin typeface="Batang" pitchFamily="18" charset="-127"/>
                <a:ea typeface="Batang" pitchFamily="18" charset="-127"/>
              </a:rPr>
              <a:t>-</a:t>
            </a:r>
            <a:r>
              <a:rPr lang="el-GR" sz="2400" dirty="0" err="1" smtClean="0">
                <a:latin typeface="Batang" pitchFamily="18" charset="-127"/>
                <a:ea typeface="Batang" pitchFamily="18" charset="-127"/>
              </a:rPr>
              <a:t>Τζόρνταν</a:t>
            </a:r>
            <a:r>
              <a:rPr lang="el-GR" sz="2400" dirty="0" smtClean="0">
                <a:latin typeface="Batang" pitchFamily="18" charset="-127"/>
                <a:ea typeface="Batang" pitchFamily="18" charset="-127"/>
              </a:rPr>
              <a:t>/ Ιστορία της Αρχιτεκτονικής/ Εκδόσεις Υποδομή/ Αθήνα 1980</a:t>
            </a:r>
          </a:p>
          <a:p>
            <a:r>
              <a:rPr lang="de-AT" sz="2400" dirty="0" smtClean="0">
                <a:latin typeface="Batang" pitchFamily="18" charset="-127"/>
                <a:ea typeface="Batang" pitchFamily="18" charset="-127"/>
                <a:hlinkClick r:id="rId2"/>
              </a:rPr>
              <a:t>http://users.hol.gr/~kokkonis/courses/19-art/neoclas.htm</a:t>
            </a:r>
            <a:r>
              <a:rPr lang="el-GR" sz="2400" dirty="0" smtClean="0">
                <a:latin typeface="Batang" pitchFamily="18" charset="-127"/>
                <a:ea typeface="Batang" pitchFamily="18" charset="-127"/>
              </a:rPr>
              <a:t>  </a:t>
            </a:r>
          </a:p>
          <a:p>
            <a:r>
              <a:rPr lang="de-AT" sz="2400" dirty="0" smtClean="0">
                <a:latin typeface="Batang" pitchFamily="18" charset="-127"/>
                <a:ea typeface="Batang" pitchFamily="18" charset="-127"/>
                <a:hlinkClick r:id="rId3"/>
              </a:rPr>
              <a:t>http://weheartit.com/</a:t>
            </a:r>
            <a:endParaRPr lang="el-GR" sz="2400" dirty="0" smtClean="0">
              <a:latin typeface="Batang" pitchFamily="18" charset="-127"/>
              <a:ea typeface="Batang" pitchFamily="18" charset="-127"/>
            </a:endParaRPr>
          </a:p>
          <a:p>
            <a:r>
              <a:rPr lang="de-AT" sz="2400" dirty="0" smtClean="0">
                <a:latin typeface="Batang" pitchFamily="18" charset="-127"/>
                <a:ea typeface="Batang" pitchFamily="18" charset="-127"/>
                <a:hlinkClick r:id="rId4"/>
              </a:rPr>
              <a:t>http://becomingmadame.wordpress.com/2012/08/02/foie-gras-at-holkham-hall/</a:t>
            </a:r>
            <a:endParaRPr lang="el-GR" sz="2400" dirty="0" smtClean="0">
              <a:latin typeface="Batang" pitchFamily="18" charset="-127"/>
              <a:ea typeface="Batang" pitchFamily="18" charset="-127"/>
            </a:endParaRPr>
          </a:p>
          <a:p>
            <a:r>
              <a:rPr lang="de-AT" sz="2400" dirty="0" smtClean="0">
                <a:latin typeface="Batang" pitchFamily="18" charset="-127"/>
                <a:ea typeface="Batang" pitchFamily="18" charset="-127"/>
                <a:hlinkClick r:id="rId5"/>
              </a:rPr>
              <a:t>http://www.picturesofengland.com/England/Norfolk/Holkham/Holkham_Hall/pictures/1078486</a:t>
            </a:r>
            <a:endParaRPr lang="el-GR" sz="2400" dirty="0" smtClean="0">
              <a:latin typeface="Batang" pitchFamily="18" charset="-127"/>
              <a:ea typeface="Batang" pitchFamily="18" charset="-127"/>
            </a:endParaRPr>
          </a:p>
          <a:p>
            <a:r>
              <a:rPr lang="de-AT" sz="2400" dirty="0" smtClean="0">
                <a:latin typeface="Batang" pitchFamily="18" charset="-127"/>
                <a:ea typeface="Batang" pitchFamily="18" charset="-127"/>
                <a:hlinkClick r:id="rId6"/>
              </a:rPr>
              <a:t>http://www.hha.org.uk/Property/62/Holkham-Hall</a:t>
            </a:r>
            <a:endParaRPr lang="el-GR" sz="2400" dirty="0" smtClean="0">
              <a:latin typeface="Batang" pitchFamily="18" charset="-127"/>
              <a:ea typeface="Batang" pitchFamily="18" charset="-127"/>
            </a:endParaRPr>
          </a:p>
          <a:p>
            <a:endParaRPr lang="de-A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4716016" y="0"/>
            <a:ext cx="4427984" cy="6858000"/>
          </a:xfrm>
        </p:spPr>
        <p:txBody>
          <a:bodyPr>
            <a:normAutofit/>
          </a:bodyPr>
          <a:lstStyle/>
          <a:p>
            <a:r>
              <a:rPr lang="el-GR" i="1" u="sng" dirty="0" smtClean="0">
                <a:solidFill>
                  <a:schemeClr val="accent2">
                    <a:lumMod val="75000"/>
                  </a:schemeClr>
                </a:solidFill>
                <a:latin typeface="Batang" pitchFamily="18" charset="-127"/>
                <a:ea typeface="Batang" pitchFamily="18" charset="-127"/>
              </a:rPr>
              <a:t>Δημιουργοί:</a:t>
            </a:r>
            <a:r>
              <a:rPr lang="el-GR" dirty="0" smtClean="0">
                <a:solidFill>
                  <a:schemeClr val="bg1"/>
                </a:solidFill>
              </a:rPr>
              <a:t/>
            </a:r>
            <a:br>
              <a:rPr lang="el-GR" dirty="0" smtClean="0">
                <a:solidFill>
                  <a:schemeClr val="bg1"/>
                </a:solidFill>
              </a:rPr>
            </a:br>
            <a:r>
              <a:rPr lang="el-GR" sz="3600" dirty="0" smtClean="0">
                <a:solidFill>
                  <a:schemeClr val="bg1"/>
                </a:solidFill>
                <a:latin typeface="Batang" pitchFamily="18" charset="-127"/>
                <a:ea typeface="Batang" pitchFamily="18" charset="-127"/>
              </a:rPr>
              <a:t>Στάθη Αγγελική</a:t>
            </a:r>
            <a:br>
              <a:rPr lang="el-GR" sz="3600" dirty="0" smtClean="0">
                <a:solidFill>
                  <a:schemeClr val="bg1"/>
                </a:solidFill>
                <a:latin typeface="Batang" pitchFamily="18" charset="-127"/>
                <a:ea typeface="Batang" pitchFamily="18" charset="-127"/>
              </a:rPr>
            </a:br>
            <a:r>
              <a:rPr lang="el-GR" sz="3600" dirty="0" smtClean="0">
                <a:solidFill>
                  <a:schemeClr val="bg1"/>
                </a:solidFill>
                <a:latin typeface="Batang" pitchFamily="18" charset="-127"/>
                <a:ea typeface="Batang" pitchFamily="18" charset="-127"/>
              </a:rPr>
              <a:t>Κούλια Κατερίνα</a:t>
            </a:r>
            <a:r>
              <a:rPr lang="el-GR" dirty="0" smtClean="0">
                <a:solidFill>
                  <a:schemeClr val="bg1"/>
                </a:solidFill>
              </a:rPr>
              <a:t/>
            </a:r>
            <a:br>
              <a:rPr lang="el-GR" dirty="0" smtClean="0">
                <a:solidFill>
                  <a:schemeClr val="bg1"/>
                </a:solidFill>
              </a:rPr>
            </a:br>
            <a:r>
              <a:rPr lang="el-GR" i="1" u="sng" dirty="0" smtClean="0">
                <a:solidFill>
                  <a:schemeClr val="accent2">
                    <a:lumMod val="75000"/>
                  </a:schemeClr>
                </a:solidFill>
                <a:latin typeface="Batang" pitchFamily="18" charset="-127"/>
                <a:ea typeface="Batang" pitchFamily="18" charset="-127"/>
              </a:rPr>
              <a:t>Βοηθός:</a:t>
            </a:r>
            <a:r>
              <a:rPr lang="el-GR" dirty="0" smtClean="0">
                <a:solidFill>
                  <a:schemeClr val="bg1"/>
                </a:solidFill>
              </a:rPr>
              <a:t/>
            </a:r>
            <a:br>
              <a:rPr lang="el-GR" dirty="0" smtClean="0">
                <a:solidFill>
                  <a:schemeClr val="bg1"/>
                </a:solidFill>
              </a:rPr>
            </a:br>
            <a:r>
              <a:rPr lang="el-GR" sz="3600" dirty="0" smtClean="0">
                <a:solidFill>
                  <a:schemeClr val="bg1"/>
                </a:solidFill>
                <a:latin typeface="Batang" pitchFamily="18" charset="-127"/>
                <a:ea typeface="Batang" pitchFamily="18" charset="-127"/>
              </a:rPr>
              <a:t>Κασιμάτης Σωτήρης</a:t>
            </a:r>
            <a:r>
              <a:rPr lang="el-GR" dirty="0" smtClean="0">
                <a:solidFill>
                  <a:schemeClr val="bg1"/>
                </a:solidFill>
              </a:rPr>
              <a:t/>
            </a:r>
            <a:br>
              <a:rPr lang="el-GR" dirty="0" smtClean="0">
                <a:solidFill>
                  <a:schemeClr val="bg1"/>
                </a:solidFill>
              </a:rPr>
            </a:br>
            <a:r>
              <a:rPr lang="el-GR" i="1" u="sng" dirty="0" smtClean="0">
                <a:solidFill>
                  <a:schemeClr val="accent2">
                    <a:lumMod val="75000"/>
                  </a:schemeClr>
                </a:solidFill>
                <a:latin typeface="Batang" pitchFamily="18" charset="-127"/>
                <a:ea typeface="Batang" pitchFamily="18" charset="-127"/>
              </a:rPr>
              <a:t>Συμμετέχοντες</a:t>
            </a:r>
            <a:r>
              <a:rPr lang="el-GR" dirty="0" smtClean="0">
                <a:solidFill>
                  <a:schemeClr val="accent2">
                    <a:lumMod val="75000"/>
                  </a:schemeClr>
                </a:solidFill>
              </a:rPr>
              <a:t>:</a:t>
            </a:r>
            <a:r>
              <a:rPr lang="el-GR" dirty="0" smtClean="0">
                <a:solidFill>
                  <a:schemeClr val="bg1"/>
                </a:solidFill>
              </a:rPr>
              <a:t/>
            </a:r>
            <a:br>
              <a:rPr lang="el-GR" dirty="0" smtClean="0">
                <a:solidFill>
                  <a:schemeClr val="bg1"/>
                </a:solidFill>
              </a:rPr>
            </a:br>
            <a:r>
              <a:rPr lang="el-GR" sz="3600" dirty="0" smtClean="0">
                <a:solidFill>
                  <a:schemeClr val="bg1"/>
                </a:solidFill>
                <a:latin typeface="Batang" pitchFamily="18" charset="-127"/>
                <a:ea typeface="Batang" pitchFamily="18" charset="-127"/>
              </a:rPr>
              <a:t>Καρρέρ Αλεξία</a:t>
            </a:r>
            <a:br>
              <a:rPr lang="el-GR" sz="3600" dirty="0" smtClean="0">
                <a:solidFill>
                  <a:schemeClr val="bg1"/>
                </a:solidFill>
                <a:latin typeface="Batang" pitchFamily="18" charset="-127"/>
                <a:ea typeface="Batang" pitchFamily="18" charset="-127"/>
              </a:rPr>
            </a:br>
            <a:r>
              <a:rPr lang="el-GR" sz="3600" dirty="0" smtClean="0">
                <a:solidFill>
                  <a:schemeClr val="bg1"/>
                </a:solidFill>
                <a:latin typeface="Batang" pitchFamily="18" charset="-127"/>
                <a:ea typeface="Batang" pitchFamily="18" charset="-127"/>
              </a:rPr>
              <a:t>Καλνταρότσι Θέμης</a:t>
            </a:r>
            <a:r>
              <a:rPr lang="el-GR" dirty="0" smtClean="0">
                <a:solidFill>
                  <a:schemeClr val="bg1"/>
                </a:solidFill>
                <a:latin typeface="Batang" pitchFamily="18" charset="-127"/>
                <a:ea typeface="Batang" pitchFamily="18" charset="-127"/>
              </a:rPr>
              <a:t/>
            </a:r>
            <a:br>
              <a:rPr lang="el-GR" dirty="0" smtClean="0">
                <a:solidFill>
                  <a:schemeClr val="bg1"/>
                </a:solidFill>
                <a:latin typeface="Batang" pitchFamily="18" charset="-127"/>
                <a:ea typeface="Batang" pitchFamily="18" charset="-127"/>
              </a:rPr>
            </a:br>
            <a:endParaRPr lang="de-AT" dirty="0">
              <a:solidFill>
                <a:schemeClr val="bg1"/>
              </a:solidFill>
              <a:latin typeface="Batang" pitchFamily="18" charset="-127"/>
              <a:ea typeface="Batang" pitchFamily="18" charset="-127"/>
            </a:endParaRPr>
          </a:p>
        </p:txBody>
      </p:sp>
      <p:pic>
        <p:nvPicPr>
          <p:cNvPr id="4" name="3 - Θέση περιεχομένου" descr="215609900880608703_yHV5WqK7_c_large.jpg"/>
          <p:cNvPicPr>
            <a:picLocks noGrp="1" noChangeAspect="1"/>
          </p:cNvPicPr>
          <p:nvPr>
            <p:ph idx="1"/>
          </p:nvPr>
        </p:nvPicPr>
        <p:blipFill>
          <a:blip r:embed="rId2" cstate="print"/>
          <a:stretch>
            <a:fillRect/>
          </a:stretch>
        </p:blipFill>
        <p:spPr>
          <a:xfrm>
            <a:off x="0" y="0"/>
            <a:ext cx="4716016" cy="68825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31750" ty="0" sx="99000" sy="74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143000"/>
          </a:xfrm>
        </p:spPr>
        <p:txBody>
          <a:bodyPr/>
          <a:lstStyle/>
          <a:p>
            <a:r>
              <a:rPr lang="el-GR" i="1" u="sng" dirty="0" smtClean="0">
                <a:latin typeface="Batang" pitchFamily="18" charset="-127"/>
                <a:ea typeface="Batang" pitchFamily="18" charset="-127"/>
              </a:rPr>
              <a:t>Εισαγωγή</a:t>
            </a:r>
            <a:endParaRPr lang="de-AT" i="1" u="sng" dirty="0">
              <a:latin typeface="Batang" pitchFamily="18" charset="-127"/>
              <a:ea typeface="Batang" pitchFamily="18" charset="-127"/>
            </a:endParaRPr>
          </a:p>
        </p:txBody>
      </p:sp>
      <p:sp>
        <p:nvSpPr>
          <p:cNvPr id="3" name="2 - Θέση περιεχομένου"/>
          <p:cNvSpPr>
            <a:spLocks noGrp="1"/>
          </p:cNvSpPr>
          <p:nvPr>
            <p:ph idx="1"/>
          </p:nvPr>
        </p:nvSpPr>
        <p:spPr>
          <a:xfrm>
            <a:off x="467544" y="1268760"/>
            <a:ext cx="8229600" cy="5328592"/>
          </a:xfrm>
        </p:spPr>
        <p:txBody>
          <a:bodyPr>
            <a:noAutofit/>
          </a:bodyPr>
          <a:lstStyle/>
          <a:p>
            <a:pPr algn="ctr">
              <a:buNone/>
            </a:pPr>
            <a:r>
              <a:rPr lang="el-GR" sz="3100" dirty="0" smtClean="0">
                <a:latin typeface="Batang" pitchFamily="18" charset="-127"/>
                <a:ea typeface="Batang" pitchFamily="18" charset="-127"/>
              </a:rPr>
              <a:t>Δωρικός Ρυθμός ονομάζεται στην αρχαία ελληνική αρχιτεκτονική, και ειδικότερα στη ναοδομία, ο ρυθμός εκείνος που διακρίνεται για τη λιτότητα, την αυστηρότητα και τη μνημειακότητά του. Η ελληνική τέχνη αναγνωρίζεται ως ο </a:t>
            </a:r>
            <a:r>
              <a:rPr lang="de-AT" sz="3100" dirty="0" smtClean="0">
                <a:latin typeface="Batang" pitchFamily="18" charset="-127"/>
                <a:ea typeface="Batang" pitchFamily="18" charset="-127"/>
              </a:rPr>
              <a:t>«</a:t>
            </a:r>
            <a:r>
              <a:rPr lang="el-GR" sz="3100" dirty="0" smtClean="0">
                <a:latin typeface="Batang" pitchFamily="18" charset="-127"/>
                <a:ea typeface="Batang" pitchFamily="18" charset="-127"/>
              </a:rPr>
              <a:t>ιδανικός τύπος</a:t>
            </a:r>
            <a:r>
              <a:rPr lang="de-AT" sz="3100" dirty="0" smtClean="0">
                <a:latin typeface="Batang" pitchFamily="18" charset="-127"/>
                <a:ea typeface="Batang" pitchFamily="18" charset="-127"/>
              </a:rPr>
              <a:t>»</a:t>
            </a:r>
            <a:r>
              <a:rPr lang="el-GR" sz="3100" dirty="0" smtClean="0">
                <a:latin typeface="Batang" pitchFamily="18" charset="-127"/>
                <a:ea typeface="Batang" pitchFamily="18" charset="-127"/>
              </a:rPr>
              <a:t> και, μέσα από τη μίμησή της, ο καλλιτέχνης του νεοκλασικισμού στοχεύει στη μίμηση της φύσης και συνεπώς στη μίμηση ενός ιδανικού προτύπου.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0" cy="6480720"/>
          </a:xfrm>
        </p:spPr>
        <p:txBody>
          <a:bodyPr>
            <a:normAutofit lnSpcReduction="10000"/>
          </a:bodyPr>
          <a:lstStyle/>
          <a:p>
            <a:pPr algn="ctr">
              <a:buNone/>
            </a:pPr>
            <a:endParaRPr lang="el-GR" dirty="0" smtClean="0">
              <a:latin typeface="Batang" pitchFamily="18" charset="-127"/>
              <a:ea typeface="Batang" pitchFamily="18" charset="-127"/>
            </a:endParaRPr>
          </a:p>
          <a:p>
            <a:pPr algn="ctr">
              <a:buNone/>
            </a:pPr>
            <a:r>
              <a:rPr lang="el-GR" dirty="0" smtClean="0">
                <a:latin typeface="Batang" pitchFamily="18" charset="-127"/>
                <a:ea typeface="Batang" pitchFamily="18" charset="-127"/>
              </a:rPr>
              <a:t>Ο </a:t>
            </a:r>
            <a:r>
              <a:rPr lang="el-GR" dirty="0">
                <a:latin typeface="Batang" pitchFamily="18" charset="-127"/>
                <a:ea typeface="Batang" pitchFamily="18" charset="-127"/>
              </a:rPr>
              <a:t>Νεοκλασικισμός εμφανίστηκε λίγο μετά το μέσον του 18ου αι. ως αντίδραση στην αυλική ζωγραφική με τη διακοσμητική και ελαφρά </a:t>
            </a:r>
            <a:r>
              <a:rPr lang="el-GR" dirty="0" smtClean="0">
                <a:latin typeface="Batang" pitchFamily="18" charset="-127"/>
                <a:ea typeface="Batang" pitchFamily="18" charset="-127"/>
              </a:rPr>
              <a:t>διάθεση.</a:t>
            </a:r>
            <a:r>
              <a:rPr lang="el-GR" dirty="0">
                <a:latin typeface="Batang" pitchFamily="18" charset="-127"/>
                <a:ea typeface="Batang" pitchFamily="18" charset="-127"/>
              </a:rPr>
              <a:t> Τα έργα των νεοκλασικιστών χαρακτηρίζονται για τη ισόρροπη και συχνά γεωμετρική δομή των θεμάτων τους, για το ευδιάκριτο και ρωμαλέο σχέδιο, για την ευδιάκριτη τομή των κάθετων και των οριζόντιων αξόνων, για την αποφυγή των βίαιων χρωματικών αντιθέσεων.</a:t>
            </a:r>
            <a:endParaRPr lang="de-AT"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264696"/>
          </a:xfrm>
        </p:spPr>
        <p:txBody>
          <a:bodyPr>
            <a:normAutofit/>
          </a:bodyPr>
          <a:lstStyle/>
          <a:p>
            <a:pPr>
              <a:buNone/>
            </a:pPr>
            <a:r>
              <a:rPr lang="el-GR" i="1" u="sng" dirty="0" smtClean="0">
                <a:latin typeface="Batang" pitchFamily="18" charset="-127"/>
                <a:ea typeface="Batang" pitchFamily="18" charset="-127"/>
              </a:rPr>
              <a:t> Το «πρότυπο» του αθηναϊκού νεοκλασικισμού, χαρακτηριστικά</a:t>
            </a:r>
            <a:r>
              <a:rPr lang="el-GR" dirty="0" smtClean="0"/>
              <a:t>:</a:t>
            </a:r>
          </a:p>
          <a:p>
            <a:pPr>
              <a:buNone/>
            </a:pPr>
            <a:endParaRPr lang="el-GR" dirty="0" smtClean="0"/>
          </a:p>
          <a:p>
            <a:pPr>
              <a:buNone/>
            </a:pPr>
            <a:r>
              <a:rPr lang="el-GR" dirty="0" smtClean="0">
                <a:latin typeface="Batang" pitchFamily="18" charset="-127"/>
                <a:ea typeface="Batang" pitchFamily="18" charset="-127"/>
              </a:rPr>
              <a:t>• </a:t>
            </a:r>
            <a:r>
              <a:rPr lang="el-GR" dirty="0" err="1" smtClean="0">
                <a:latin typeface="Batang" pitchFamily="18" charset="-127"/>
                <a:ea typeface="Batang" pitchFamily="18" charset="-127"/>
              </a:rPr>
              <a:t>Τρίµερης</a:t>
            </a:r>
            <a:r>
              <a:rPr lang="el-GR" dirty="0" smtClean="0">
                <a:latin typeface="Batang" pitchFamily="18" charset="-127"/>
                <a:ea typeface="Batang" pitchFamily="18" charset="-127"/>
              </a:rPr>
              <a:t> κάτοψη: </a:t>
            </a:r>
            <a:r>
              <a:rPr lang="el-GR" dirty="0" err="1" smtClean="0">
                <a:latin typeface="Batang" pitchFamily="18" charset="-127"/>
                <a:ea typeface="Batang" pitchFamily="18" charset="-127"/>
              </a:rPr>
              <a:t>συµµετρική</a:t>
            </a:r>
            <a:r>
              <a:rPr lang="el-GR" dirty="0" smtClean="0">
                <a:latin typeface="Batang" pitchFamily="18" charset="-127"/>
                <a:ea typeface="Batang" pitchFamily="18" charset="-127"/>
              </a:rPr>
              <a:t> διάταξη µε κεντρικό </a:t>
            </a:r>
            <a:r>
              <a:rPr lang="el-GR" dirty="0" err="1" smtClean="0">
                <a:latin typeface="Batang" pitchFamily="18" charset="-127"/>
                <a:ea typeface="Batang" pitchFamily="18" charset="-127"/>
              </a:rPr>
              <a:t>προθάλαµο</a:t>
            </a:r>
            <a:r>
              <a:rPr lang="el-GR" dirty="0" smtClean="0">
                <a:latin typeface="Batang" pitchFamily="18" charset="-127"/>
                <a:ea typeface="Batang" pitchFamily="18" charset="-127"/>
              </a:rPr>
              <a:t> και παράταξη χωρών εκατέρωθεν</a:t>
            </a:r>
          </a:p>
          <a:p>
            <a:pPr>
              <a:buNone/>
            </a:pPr>
            <a:r>
              <a:rPr lang="el-GR" dirty="0" smtClean="0">
                <a:latin typeface="Batang" pitchFamily="18" charset="-127"/>
                <a:ea typeface="Batang" pitchFamily="18" charset="-127"/>
              </a:rPr>
              <a:t>• Κεντρικό κλιμακοστάσιο: µ</a:t>
            </a:r>
            <a:r>
              <a:rPr lang="el-GR" dirty="0" err="1" smtClean="0">
                <a:latin typeface="Batang" pitchFamily="18" charset="-127"/>
                <a:ea typeface="Batang" pitchFamily="18" charset="-127"/>
              </a:rPr>
              <a:t>νηµειακή</a:t>
            </a:r>
            <a:r>
              <a:rPr lang="el-GR" dirty="0" smtClean="0">
                <a:latin typeface="Batang" pitchFamily="18" charset="-127"/>
                <a:ea typeface="Batang" pitchFamily="18" charset="-127"/>
              </a:rPr>
              <a:t> έκφραση</a:t>
            </a:r>
          </a:p>
          <a:p>
            <a:pPr>
              <a:buNone/>
            </a:pPr>
            <a:r>
              <a:rPr lang="el-GR" dirty="0" smtClean="0">
                <a:latin typeface="Batang" pitchFamily="18" charset="-127"/>
                <a:ea typeface="Batang" pitchFamily="18" charset="-127"/>
              </a:rPr>
              <a:t>• </a:t>
            </a:r>
            <a:r>
              <a:rPr lang="el-GR" dirty="0" err="1" smtClean="0">
                <a:latin typeface="Batang" pitchFamily="18" charset="-127"/>
                <a:ea typeface="Batang" pitchFamily="18" charset="-127"/>
              </a:rPr>
              <a:t>Τριµερής</a:t>
            </a:r>
            <a:r>
              <a:rPr lang="el-GR" dirty="0" smtClean="0">
                <a:latin typeface="Batang" pitchFamily="18" charset="-127"/>
                <a:ea typeface="Batang" pitchFamily="18" charset="-127"/>
              </a:rPr>
              <a:t> οργάνωση της όψης σε αντιστοιχία µε την κάτοψη και το κεντρικό µ</a:t>
            </a:r>
            <a:r>
              <a:rPr lang="el-GR" dirty="0" err="1" smtClean="0">
                <a:latin typeface="Batang" pitchFamily="18" charset="-127"/>
                <a:ea typeface="Batang" pitchFamily="18" charset="-127"/>
              </a:rPr>
              <a:t>έρος</a:t>
            </a:r>
            <a:endParaRPr lang="de-AT"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721499"/>
          </a:xfrm>
        </p:spPr>
        <p:txBody>
          <a:bodyPr/>
          <a:lstStyle/>
          <a:p>
            <a:pPr algn="ctr">
              <a:buNone/>
            </a:pPr>
            <a:r>
              <a:rPr lang="el-GR" sz="4000" i="1" u="sng" dirty="0" smtClean="0">
                <a:latin typeface="Batang" pitchFamily="18" charset="-127"/>
                <a:ea typeface="Batang" pitchFamily="18" charset="-127"/>
              </a:rPr>
              <a:t>Αρχές οργάνωσης των όψεων:</a:t>
            </a:r>
          </a:p>
          <a:p>
            <a:pPr>
              <a:buNone/>
            </a:pPr>
            <a:endParaRPr lang="el-GR" i="1" u="sng" dirty="0" smtClean="0">
              <a:latin typeface="Batang" pitchFamily="18" charset="-127"/>
              <a:ea typeface="Batang" pitchFamily="18" charset="-127"/>
            </a:endParaRPr>
          </a:p>
          <a:p>
            <a:r>
              <a:rPr lang="el-GR" sz="3600" dirty="0" smtClean="0">
                <a:latin typeface="Batang" pitchFamily="18" charset="-127"/>
                <a:ea typeface="Batang" pitchFamily="18" charset="-127"/>
              </a:rPr>
              <a:t>-</a:t>
            </a:r>
            <a:r>
              <a:rPr lang="el-GR" sz="3600" dirty="0" err="1" smtClean="0">
                <a:latin typeface="Batang" pitchFamily="18" charset="-127"/>
                <a:ea typeface="Batang" pitchFamily="18" charset="-127"/>
              </a:rPr>
              <a:t>Τριµερής</a:t>
            </a:r>
            <a:r>
              <a:rPr lang="el-GR" sz="3600" dirty="0" smtClean="0">
                <a:latin typeface="Batang" pitchFamily="18" charset="-127"/>
                <a:ea typeface="Batang" pitchFamily="18" charset="-127"/>
              </a:rPr>
              <a:t> οριζόντιος διαχωρισµός</a:t>
            </a:r>
          </a:p>
          <a:p>
            <a:r>
              <a:rPr lang="el-GR" sz="3600" dirty="0" smtClean="0">
                <a:latin typeface="Batang" pitchFamily="18" charset="-127"/>
                <a:ea typeface="Batang" pitchFamily="18" charset="-127"/>
              </a:rPr>
              <a:t>σε βάση, κορµό και στέψη</a:t>
            </a:r>
          </a:p>
          <a:p>
            <a:r>
              <a:rPr lang="el-GR" sz="3600" dirty="0" smtClean="0">
                <a:latin typeface="Batang" pitchFamily="18" charset="-127"/>
                <a:ea typeface="Batang" pitchFamily="18" charset="-127"/>
              </a:rPr>
              <a:t>-Συµµετρία</a:t>
            </a:r>
          </a:p>
          <a:p>
            <a:r>
              <a:rPr lang="el-GR" sz="3600" dirty="0" smtClean="0">
                <a:latin typeface="Batang" pitchFamily="18" charset="-127"/>
                <a:ea typeface="Batang" pitchFamily="18" charset="-127"/>
              </a:rPr>
              <a:t>-Αξονικότητα</a:t>
            </a:r>
          </a:p>
          <a:p>
            <a:r>
              <a:rPr lang="el-GR" sz="3600" dirty="0" smtClean="0">
                <a:latin typeface="Batang" pitchFamily="18" charset="-127"/>
                <a:ea typeface="Batang" pitchFamily="18" charset="-127"/>
              </a:rPr>
              <a:t>-Ρυθµική επαναληπτικότητα (άξονες </a:t>
            </a:r>
            <a:r>
              <a:rPr lang="el-GR" sz="3600" dirty="0" err="1" smtClean="0">
                <a:latin typeface="Batang" pitchFamily="18" charset="-127"/>
                <a:ea typeface="Batang" pitchFamily="18" charset="-127"/>
              </a:rPr>
              <a:t>ανοιγµάτων</a:t>
            </a:r>
            <a:r>
              <a:rPr lang="el-GR" sz="3600" dirty="0">
                <a:latin typeface="Batang" pitchFamily="18" charset="-127"/>
                <a:ea typeface="Batang" pitchFamily="18" charset="-127"/>
              </a:rPr>
              <a:t>)</a:t>
            </a:r>
            <a:endParaRPr lang="de-AT" sz="36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rgbClr val="D6B19C">
                <a:alpha val="93000"/>
              </a:srgbClr>
            </a:gs>
            <a:gs pos="30000">
              <a:srgbClr val="D49E6C"/>
            </a:gs>
            <a:gs pos="70000">
              <a:srgbClr val="A65528"/>
            </a:gs>
            <a:gs pos="100000">
              <a:srgbClr val="66301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u="sng" dirty="0" smtClean="0">
                <a:latin typeface="Batang" pitchFamily="18" charset="-127"/>
                <a:ea typeface="Batang" pitchFamily="18" charset="-127"/>
              </a:rPr>
              <a:t>Νεοκλασικά κτίρια </a:t>
            </a:r>
            <a:endParaRPr lang="de-AT" i="1" u="sng" dirty="0">
              <a:latin typeface="Batang" pitchFamily="18" charset="-127"/>
              <a:ea typeface="Batang" pitchFamily="18" charset="-127"/>
            </a:endParaRPr>
          </a:p>
        </p:txBody>
      </p:sp>
      <p:sp>
        <p:nvSpPr>
          <p:cNvPr id="3" name="2 - Θέση περιεχομένου"/>
          <p:cNvSpPr>
            <a:spLocks noGrp="1"/>
          </p:cNvSpPr>
          <p:nvPr>
            <p:ph idx="1"/>
          </p:nvPr>
        </p:nvSpPr>
        <p:spPr/>
        <p:txBody>
          <a:bodyPr/>
          <a:lstStyle/>
          <a:p>
            <a:pPr marL="514350" indent="-514350">
              <a:buAutoNum type="arabicPeriod"/>
            </a:pPr>
            <a:r>
              <a:rPr lang="de-AT" i="1" dirty="0" smtClean="0">
                <a:latin typeface="Batang" pitchFamily="18" charset="-127"/>
                <a:ea typeface="Batang" pitchFamily="18" charset="-127"/>
              </a:rPr>
              <a:t>Regent Street</a:t>
            </a:r>
            <a:endParaRPr lang="el-GR" i="1" dirty="0" smtClean="0">
              <a:latin typeface="Batang" pitchFamily="18" charset="-127"/>
              <a:ea typeface="Batang" pitchFamily="18" charset="-127"/>
            </a:endParaRPr>
          </a:p>
          <a:p>
            <a:pPr marL="514350" indent="-514350">
              <a:buNone/>
            </a:pPr>
            <a:endParaRPr lang="de-AT" i="1" dirty="0" smtClean="0">
              <a:latin typeface="Batang" pitchFamily="18" charset="-127"/>
              <a:ea typeface="Batang" pitchFamily="18" charset="-127"/>
            </a:endParaRPr>
          </a:p>
          <a:p>
            <a:pPr marL="514350" indent="-514350">
              <a:buNone/>
            </a:pPr>
            <a:r>
              <a:rPr lang="el-GR" i="1" dirty="0" smtClean="0">
                <a:latin typeface="Batang" pitchFamily="18" charset="-127"/>
                <a:ea typeface="Batang" pitchFamily="18" charset="-127"/>
              </a:rPr>
              <a:t>2. </a:t>
            </a:r>
            <a:r>
              <a:rPr lang="de-AT" i="1" dirty="0" smtClean="0">
                <a:latin typeface="Batang" pitchFamily="18" charset="-127"/>
                <a:ea typeface="Batang" pitchFamily="18" charset="-127"/>
              </a:rPr>
              <a:t>Athenaeum Club</a:t>
            </a:r>
            <a:endParaRPr lang="el-GR" i="1" dirty="0" smtClean="0">
              <a:latin typeface="Batang" pitchFamily="18" charset="-127"/>
              <a:ea typeface="Batang" pitchFamily="18" charset="-127"/>
            </a:endParaRPr>
          </a:p>
          <a:p>
            <a:pPr marL="514350" indent="-514350">
              <a:buNone/>
            </a:pPr>
            <a:endParaRPr lang="de-AT" i="1" dirty="0" smtClean="0">
              <a:latin typeface="Batang" pitchFamily="18" charset="-127"/>
              <a:ea typeface="Batang" pitchFamily="18" charset="-127"/>
            </a:endParaRPr>
          </a:p>
          <a:p>
            <a:pPr marL="514350" indent="-514350">
              <a:buNone/>
            </a:pPr>
            <a:r>
              <a:rPr lang="el-GR" i="1" dirty="0" smtClean="0">
                <a:latin typeface="Batang" pitchFamily="18" charset="-127"/>
                <a:ea typeface="Batang" pitchFamily="18" charset="-127"/>
              </a:rPr>
              <a:t>3. Χόλκχαμ Χώλ (</a:t>
            </a:r>
            <a:r>
              <a:rPr lang="de-AT" i="1" dirty="0" smtClean="0">
                <a:latin typeface="Batang" pitchFamily="18" charset="-127"/>
                <a:ea typeface="Batang" pitchFamily="18" charset="-127"/>
              </a:rPr>
              <a:t>Holkham Hall)</a:t>
            </a:r>
            <a:endParaRPr lang="el-GR" i="1" dirty="0" smtClean="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AT" i="1" u="sng" dirty="0" smtClean="0">
                <a:latin typeface="Batang" pitchFamily="18" charset="-127"/>
                <a:ea typeface="Batang" pitchFamily="18" charset="-127"/>
              </a:rPr>
              <a:t>Regent Street</a:t>
            </a:r>
            <a:endParaRPr lang="de-AT" i="1" u="sng" dirty="0">
              <a:latin typeface="Batang" pitchFamily="18" charset="-127"/>
              <a:ea typeface="Batang" pitchFamily="18" charset="-127"/>
            </a:endParaRPr>
          </a:p>
        </p:txBody>
      </p:sp>
      <p:sp>
        <p:nvSpPr>
          <p:cNvPr id="3" name="2 - Θέση περιεχομένου"/>
          <p:cNvSpPr>
            <a:spLocks noGrp="1"/>
          </p:cNvSpPr>
          <p:nvPr>
            <p:ph idx="1"/>
          </p:nvPr>
        </p:nvSpPr>
        <p:spPr/>
        <p:txBody>
          <a:bodyPr>
            <a:normAutofit fontScale="70000" lnSpcReduction="20000"/>
          </a:bodyPr>
          <a:lstStyle/>
          <a:p>
            <a:pPr algn="ctr">
              <a:buNone/>
            </a:pPr>
            <a:r>
              <a:rPr lang="el-GR" sz="3400" dirty="0" smtClean="0">
                <a:latin typeface="Batang" pitchFamily="18" charset="-127"/>
                <a:ea typeface="Batang" pitchFamily="18" charset="-127"/>
              </a:rPr>
              <a:t>Η </a:t>
            </a:r>
            <a:r>
              <a:rPr lang="de-AT" sz="3400" dirty="0" smtClean="0">
                <a:latin typeface="Batang" pitchFamily="18" charset="-127"/>
                <a:ea typeface="Batang" pitchFamily="18" charset="-127"/>
              </a:rPr>
              <a:t>Regent Street </a:t>
            </a:r>
            <a:r>
              <a:rPr lang="el-GR" sz="3400" dirty="0" smtClean="0">
                <a:latin typeface="Batang" pitchFamily="18" charset="-127"/>
                <a:ea typeface="Batang" pitchFamily="18" charset="-127"/>
              </a:rPr>
              <a:t>αποτελεί έργο του Τζών Νάς και είναι </a:t>
            </a:r>
            <a:r>
              <a:rPr lang="el-GR" sz="3400" dirty="0">
                <a:latin typeface="Batang" pitchFamily="18" charset="-127"/>
                <a:ea typeface="Batang" pitchFamily="18" charset="-127"/>
              </a:rPr>
              <a:t>ένας από τους σημαντικότερους </a:t>
            </a:r>
            <a:r>
              <a:rPr lang="el-GR" sz="3400" dirty="0" smtClean="0">
                <a:latin typeface="Batang" pitchFamily="18" charset="-127"/>
                <a:ea typeface="Batang" pitchFamily="18" charset="-127"/>
              </a:rPr>
              <a:t>εμπορικούς </a:t>
            </a:r>
            <a:r>
              <a:rPr lang="el-GR" sz="3400" dirty="0">
                <a:latin typeface="Batang" pitchFamily="18" charset="-127"/>
                <a:ea typeface="Batang" pitchFamily="18" charset="-127"/>
              </a:rPr>
              <a:t>δρόμους στο </a:t>
            </a:r>
            <a:r>
              <a:rPr lang="el-GR" sz="3400" dirty="0" smtClean="0">
                <a:latin typeface="Batang" pitchFamily="18" charset="-127"/>
                <a:ea typeface="Batang" pitchFamily="18" charset="-127"/>
              </a:rPr>
              <a:t>Λονδίνο, γνωστό </a:t>
            </a:r>
            <a:r>
              <a:rPr lang="el-GR" sz="3400" dirty="0">
                <a:latin typeface="Batang" pitchFamily="18" charset="-127"/>
                <a:ea typeface="Batang" pitchFamily="18" charset="-127"/>
              </a:rPr>
              <a:t>στους τουρίστες και τους </a:t>
            </a:r>
            <a:r>
              <a:rPr lang="el-GR" sz="3400" dirty="0" smtClean="0">
                <a:latin typeface="Batang" pitchFamily="18" charset="-127"/>
                <a:ea typeface="Batang" pitchFamily="18" charset="-127"/>
              </a:rPr>
              <a:t>Λονδρέζους.</a:t>
            </a:r>
            <a:r>
              <a:rPr lang="el-GR" sz="3400" dirty="0">
                <a:latin typeface="Batang" pitchFamily="18" charset="-127"/>
                <a:ea typeface="Batang" pitchFamily="18" charset="-127"/>
              </a:rPr>
              <a:t> Τ</a:t>
            </a:r>
            <a:r>
              <a:rPr lang="el-GR" sz="3400" dirty="0" smtClean="0">
                <a:latin typeface="Batang" pitchFamily="18" charset="-127"/>
                <a:ea typeface="Batang" pitchFamily="18" charset="-127"/>
              </a:rPr>
              <a:t>ο </a:t>
            </a:r>
            <a:r>
              <a:rPr lang="el-GR" sz="3400" dirty="0">
                <a:latin typeface="Batang" pitchFamily="18" charset="-127"/>
                <a:ea typeface="Batang" pitchFamily="18" charset="-127"/>
              </a:rPr>
              <a:t>όνομά του </a:t>
            </a:r>
            <a:r>
              <a:rPr lang="el-GR" sz="3400" dirty="0" smtClean="0">
                <a:latin typeface="Batang" pitchFamily="18" charset="-127"/>
                <a:ea typeface="Batang" pitchFamily="18" charset="-127"/>
              </a:rPr>
              <a:t>προέρχεται από </a:t>
            </a:r>
            <a:r>
              <a:rPr lang="el-GR" sz="3400" dirty="0">
                <a:latin typeface="Batang" pitchFamily="18" charset="-127"/>
                <a:ea typeface="Batang" pitchFamily="18" charset="-127"/>
              </a:rPr>
              <a:t>τον Prince </a:t>
            </a:r>
            <a:r>
              <a:rPr lang="el-GR" sz="3400" dirty="0" smtClean="0">
                <a:latin typeface="Batang" pitchFamily="18" charset="-127"/>
                <a:ea typeface="Batang" pitchFamily="18" charset="-127"/>
              </a:rPr>
              <a:t>Regent. Ο </a:t>
            </a:r>
            <a:r>
              <a:rPr lang="el-GR" sz="3400" dirty="0">
                <a:latin typeface="Batang" pitchFamily="18" charset="-127"/>
                <a:ea typeface="Batang" pitchFamily="18" charset="-127"/>
              </a:rPr>
              <a:t>δρόμος ολοκληρώθηκε το 1825 και ήταν ένα πρώιμο παράδειγμα του πολεοδομικού </a:t>
            </a:r>
            <a:r>
              <a:rPr lang="el-GR" sz="3400" dirty="0" smtClean="0">
                <a:latin typeface="Batang" pitchFamily="18" charset="-127"/>
                <a:ea typeface="Batang" pitchFamily="18" charset="-127"/>
              </a:rPr>
              <a:t>σχεδιασμού στην Αγγλία. Κάθε </a:t>
            </a:r>
            <a:r>
              <a:rPr lang="el-GR" sz="3400" dirty="0">
                <a:latin typeface="Batang" pitchFamily="18" charset="-127"/>
                <a:ea typeface="Batang" pitchFamily="18" charset="-127"/>
              </a:rPr>
              <a:t>κτίριο στην Regent Street προστατεύεται ως διατηρητέο </a:t>
            </a:r>
            <a:r>
              <a:rPr lang="el-GR" sz="3400" dirty="0" err="1">
                <a:latin typeface="Batang" pitchFamily="18" charset="-127"/>
                <a:ea typeface="Batang" pitchFamily="18" charset="-127"/>
              </a:rPr>
              <a:t>​​</a:t>
            </a:r>
            <a:r>
              <a:rPr lang="el-GR" sz="3400" dirty="0" smtClean="0">
                <a:latin typeface="Batang" pitchFamily="18" charset="-127"/>
                <a:ea typeface="Batang" pitchFamily="18" charset="-127"/>
              </a:rPr>
              <a:t>κτίριο. Ο δρόμος αυτός αποτελείται από πεζοδρόμια με κιονοστοιχίες, των οποίων οι κίονες τους «μικραίνουν» με την προοπτική και τονίζουν την καμπύλη του δρόμου. Η </a:t>
            </a:r>
            <a:r>
              <a:rPr lang="de-AT" sz="3400" dirty="0" smtClean="0">
                <a:latin typeface="Batang" pitchFamily="18" charset="-127"/>
                <a:ea typeface="Batang" pitchFamily="18" charset="-127"/>
              </a:rPr>
              <a:t>Regent Street </a:t>
            </a:r>
            <a:r>
              <a:rPr lang="el-GR" sz="3400" dirty="0" smtClean="0">
                <a:latin typeface="Batang" pitchFamily="18" charset="-127"/>
                <a:ea typeface="Batang" pitchFamily="18" charset="-127"/>
              </a:rPr>
              <a:t>είναι </a:t>
            </a:r>
            <a:r>
              <a:rPr lang="el-GR" sz="3400" dirty="0" err="1" smtClean="0">
                <a:latin typeface="Batang" pitchFamily="18" charset="-127"/>
                <a:ea typeface="Batang" pitchFamily="18" charset="-127"/>
              </a:rPr>
              <a:t>γωστή</a:t>
            </a:r>
            <a:r>
              <a:rPr lang="el-GR" sz="3400" dirty="0" smtClean="0">
                <a:latin typeface="Batang" pitchFamily="18" charset="-127"/>
                <a:ea typeface="Batang" pitchFamily="18" charset="-127"/>
              </a:rPr>
              <a:t> για τις σειρές μεγαλοαστικών και αριστοκρατικών σπιτιών τονίζοντας τον συνδυασμό της γνήσιας Κλασικής κομψότητας με τον έντονο Ρομαντισμό. </a:t>
            </a:r>
            <a:endParaRPr lang="el-GR" sz="3400" dirty="0">
              <a:latin typeface="Batang" pitchFamily="18" charset="-127"/>
              <a:ea typeface="Batang" pitchFamily="18" charset="-127"/>
            </a:endParaRPr>
          </a:p>
          <a:p>
            <a:pPr algn="ctr">
              <a:buNone/>
            </a:pPr>
            <a:endParaRPr lang="de-A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192688"/>
          </a:xfrm>
        </p:spPr>
        <p:txBody>
          <a:bodyPr>
            <a:noAutofit/>
          </a:bodyPr>
          <a:lstStyle/>
          <a:p>
            <a:pPr algn="ctr">
              <a:buNone/>
            </a:pPr>
            <a:r>
              <a:rPr lang="el-GR" sz="2800" dirty="0" smtClean="0">
                <a:latin typeface="Batang" pitchFamily="18" charset="-127"/>
                <a:ea typeface="Batang" pitchFamily="18" charset="-127"/>
              </a:rPr>
              <a:t>Οι ευθείες και οι καμπύλες οροθετούνταν προσεκτικά με διάφορα τεχνάσματα όπως οι γωνιακοί πυργίσκοι. Το επίχρισμα των σπιτιών αρχικά διαλέχτηκε για οικονομικούς λόγους, αργότερα όμως ο Νάς το εκμεταλλεύτηκε για να πετύχει τη λεπτή, επίπεδη, κομψή εκείνη λεπτομέρεια που, κατά κάποιον τρόπο είναι πολύ περισσότερο Αρχαία Ελληνική παρά Ρωμαϊκή. Η αρχιτεκτονική του Νάς είναι χαρούμενη, εύστροφη, αμέριμνη και το πιο εντυπωσιακό χαρακτηριστικό θα λέγαμε πως ήταν το αυστηρό, τυποποιημένο αρχιτεκτονικό έργο που τοποθετείται σ’ ένα άτυπο, ελεύθερο περιβάλλον.</a:t>
            </a:r>
            <a:endParaRPr lang="de-AT" sz="28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Προβολή στην οθόνη (4:3)</PresentationFormat>
  <Paragraphs>47</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Νεοκλασικισμός στην Αγγλία.</vt:lpstr>
      <vt:lpstr>Πίνακας Περιεχομένων</vt:lpstr>
      <vt:lpstr>Εισαγωγή</vt:lpstr>
      <vt:lpstr>Διαφάνεια 4</vt:lpstr>
      <vt:lpstr>Διαφάνεια 5</vt:lpstr>
      <vt:lpstr>Διαφάνεια 6</vt:lpstr>
      <vt:lpstr>Νεοκλασικά κτίρια </vt:lpstr>
      <vt:lpstr>Regent Street</vt:lpstr>
      <vt:lpstr>Διαφάνεια 9</vt:lpstr>
      <vt:lpstr>Διαφάνεια 10</vt:lpstr>
      <vt:lpstr>Διαφάνεια 11</vt:lpstr>
      <vt:lpstr>Διαφάνεια 12</vt:lpstr>
      <vt:lpstr>Διαφάνεια 13</vt:lpstr>
      <vt:lpstr>Διαφάνεια 14</vt:lpstr>
      <vt:lpstr>Athenaeum Club</vt:lpstr>
      <vt:lpstr>Διαφάνεια 16</vt:lpstr>
      <vt:lpstr>Διαφάνεια 17</vt:lpstr>
      <vt:lpstr>Διαφάνεια 18</vt:lpstr>
      <vt:lpstr>Διαφάνεια 19</vt:lpstr>
      <vt:lpstr>Χόλκχαμ Χώλ( Holkham Hall)</vt:lpstr>
      <vt:lpstr>Διαφάνεια 21</vt:lpstr>
      <vt:lpstr>Διαφάνεια 22</vt:lpstr>
      <vt:lpstr>Διαφάνεια 23</vt:lpstr>
      <vt:lpstr>Διαφάνεια 24</vt:lpstr>
      <vt:lpstr>Διαφάνεια 25</vt:lpstr>
      <vt:lpstr>Βιβλιογραφία/ Δικτυογραφία</vt:lpstr>
      <vt:lpstr>Δημιουργοί: Στάθη Αγγελική Κούλια Κατερίνα Βοηθός: Κασιμάτης Σωτήρης Συμμετέχοντες: Καρρέρ Αλεξία Καλνταρότσι Θέμης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Αγγελική</dc:creator>
  <cp:lastModifiedBy>Αγγελική</cp:lastModifiedBy>
  <cp:revision>27</cp:revision>
  <dcterms:created xsi:type="dcterms:W3CDTF">2013-01-05T09:10:10Z</dcterms:created>
  <dcterms:modified xsi:type="dcterms:W3CDTF">2013-01-05T13:31:36Z</dcterms:modified>
</cp:coreProperties>
</file>