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media/audio1" ContentType="audio/x-wav"/>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diagrams/quickStyle1.xml" ContentType="application/vnd.openxmlformats-officedocument.drawingml.diagramStyl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34"/>
  </p:notesMasterIdLst>
  <p:sldIdLst>
    <p:sldId id="289" r:id="rId2"/>
    <p:sldId id="290" r:id="rId3"/>
    <p:sldId id="291" r:id="rId4"/>
    <p:sldId id="281" r:id="rId5"/>
    <p:sldId id="302" r:id="rId6"/>
    <p:sldId id="257" r:id="rId7"/>
    <p:sldId id="259" r:id="rId8"/>
    <p:sldId id="260" r:id="rId9"/>
    <p:sldId id="270" r:id="rId10"/>
    <p:sldId id="273" r:id="rId11"/>
    <p:sldId id="261" r:id="rId12"/>
    <p:sldId id="271" r:id="rId13"/>
    <p:sldId id="264" r:id="rId14"/>
    <p:sldId id="272" r:id="rId15"/>
    <p:sldId id="265" r:id="rId16"/>
    <p:sldId id="266" r:id="rId17"/>
    <p:sldId id="275" r:id="rId18"/>
    <p:sldId id="277" r:id="rId19"/>
    <p:sldId id="278" r:id="rId20"/>
    <p:sldId id="293" r:id="rId21"/>
    <p:sldId id="292" r:id="rId22"/>
    <p:sldId id="297" r:id="rId23"/>
    <p:sldId id="295" r:id="rId24"/>
    <p:sldId id="304" r:id="rId25"/>
    <p:sldId id="284" r:id="rId26"/>
    <p:sldId id="285" r:id="rId27"/>
    <p:sldId id="286" r:id="rId28"/>
    <p:sldId id="282" r:id="rId29"/>
    <p:sldId id="283" r:id="rId30"/>
    <p:sldId id="298" r:id="rId31"/>
    <p:sldId id="303" r:id="rId32"/>
    <p:sldId id="300" r:id="rId33"/>
  </p:sldIdLst>
  <p:sldSz cx="9144000" cy="6858000" type="screen4x3"/>
  <p:notesSz cx="9144000"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71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1296" y="15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5D1573-3E55-4565-9877-347C6F4E31D4}" type="doc">
      <dgm:prSet loTypeId="urn:microsoft.com/office/officeart/2005/8/layout/hierarchy1" loCatId="hierarchy" qsTypeId="urn:microsoft.com/office/officeart/2005/8/quickstyle/simple1" qsCatId="simple" csTypeId="urn:microsoft.com/office/officeart/2005/8/colors/accent0_1" csCatId="mainScheme" phldr="1"/>
      <dgm:spPr/>
      <dgm:t>
        <a:bodyPr/>
        <a:lstStyle/>
        <a:p>
          <a:endParaRPr lang="el-GR"/>
        </a:p>
      </dgm:t>
    </dgm:pt>
    <dgm:pt modelId="{704AD41A-C9A5-4010-9B68-39AAE8DC20AE}">
      <dgm:prSet phldrT="[Κείμενο]" custT="1"/>
      <dgm:spPr>
        <a:scene3d>
          <a:camera prst="orthographicFront"/>
          <a:lightRig rig="threePt" dir="t"/>
        </a:scene3d>
        <a:sp3d>
          <a:bevelB/>
        </a:sp3d>
      </dgm:spPr>
      <dgm:t>
        <a:bodyPr/>
        <a:lstStyle/>
        <a:p>
          <a:r>
            <a:rPr lang="el-GR" sz="1200" b="1" dirty="0" smtClean="0">
              <a:latin typeface="Verdana" pitchFamily="34" charset="0"/>
              <a:ea typeface="Verdana" pitchFamily="34" charset="0"/>
              <a:cs typeface="Verdana" pitchFamily="34" charset="0"/>
            </a:rPr>
            <a:t>Διοικούσα Επιτροπή</a:t>
          </a:r>
        </a:p>
        <a:p>
          <a:r>
            <a:rPr lang="el-GR" sz="1200" b="1" dirty="0" smtClean="0">
              <a:latin typeface="Verdana" pitchFamily="34" charset="0"/>
              <a:ea typeface="Verdana" pitchFamily="34" charset="0"/>
              <a:cs typeface="Verdana" pitchFamily="34" charset="0"/>
            </a:rPr>
            <a:t>Πρόεδρος :</a:t>
          </a:r>
          <a:r>
            <a:rPr lang="el-GR" sz="1200" dirty="0" smtClean="0">
              <a:latin typeface="Verdana" pitchFamily="34" charset="0"/>
              <a:ea typeface="Verdana" pitchFamily="34" charset="0"/>
              <a:cs typeface="Verdana" pitchFamily="34" charset="0"/>
            </a:rPr>
            <a:t> </a:t>
          </a:r>
        </a:p>
        <a:p>
          <a:r>
            <a:rPr lang="el-GR" sz="1200" dirty="0" smtClean="0">
              <a:latin typeface="Verdana" pitchFamily="34" charset="0"/>
              <a:ea typeface="Verdana" pitchFamily="34" charset="0"/>
              <a:cs typeface="Verdana" pitchFamily="34" charset="0"/>
            </a:rPr>
            <a:t>Χριστίνα Ρέππα</a:t>
          </a:r>
        </a:p>
        <a:p>
          <a:r>
            <a:rPr lang="el-GR" sz="1200" b="1" dirty="0" smtClean="0">
              <a:latin typeface="Verdana" pitchFamily="34" charset="0"/>
              <a:ea typeface="Verdana" pitchFamily="34" charset="0"/>
              <a:cs typeface="Verdana" pitchFamily="34" charset="0"/>
            </a:rPr>
            <a:t>Μέλη:</a:t>
          </a:r>
          <a:r>
            <a:rPr lang="el-GR" sz="1200" dirty="0" smtClean="0">
              <a:latin typeface="Verdana" pitchFamily="34" charset="0"/>
              <a:ea typeface="Verdana" pitchFamily="34" charset="0"/>
              <a:cs typeface="Verdana" pitchFamily="34" charset="0"/>
            </a:rPr>
            <a:t> </a:t>
          </a:r>
        </a:p>
        <a:p>
          <a:r>
            <a:rPr lang="el-GR" sz="1200" dirty="0" smtClean="0">
              <a:latin typeface="Verdana" pitchFamily="34" charset="0"/>
              <a:ea typeface="Verdana" pitchFamily="34" charset="0"/>
              <a:cs typeface="Verdana" pitchFamily="34" charset="0"/>
            </a:rPr>
            <a:t>Σταύρος Χανιώτης</a:t>
          </a:r>
        </a:p>
        <a:p>
          <a:r>
            <a:rPr lang="el-GR" sz="1200" dirty="0" smtClean="0">
              <a:latin typeface="Verdana" pitchFamily="34" charset="0"/>
              <a:ea typeface="Verdana" pitchFamily="34" charset="0"/>
              <a:cs typeface="Verdana" pitchFamily="34" charset="0"/>
            </a:rPr>
            <a:t>Σωκράτης Σακελλαρίδης</a:t>
          </a:r>
        </a:p>
        <a:p>
          <a:r>
            <a:rPr lang="el-GR" sz="1200" dirty="0" smtClean="0">
              <a:latin typeface="Verdana" pitchFamily="34" charset="0"/>
              <a:ea typeface="Verdana" pitchFamily="34" charset="0"/>
              <a:cs typeface="Verdana" pitchFamily="34" charset="0"/>
            </a:rPr>
            <a:t>Σπύρος Φιλιπουπολίτης</a:t>
          </a:r>
        </a:p>
        <a:p>
          <a:r>
            <a:rPr lang="el-GR" sz="1200" dirty="0" smtClean="0">
              <a:latin typeface="Verdana" pitchFamily="34" charset="0"/>
              <a:ea typeface="Verdana" pitchFamily="34" charset="0"/>
              <a:cs typeface="Verdana" pitchFamily="34" charset="0"/>
            </a:rPr>
            <a:t>Στάθης  Αθανασόπουλος</a:t>
          </a:r>
          <a:endParaRPr lang="el-GR" sz="1200" dirty="0">
            <a:latin typeface="Verdana" pitchFamily="34" charset="0"/>
            <a:ea typeface="Verdana" pitchFamily="34" charset="0"/>
            <a:cs typeface="Verdana" pitchFamily="34" charset="0"/>
          </a:endParaRPr>
        </a:p>
      </dgm:t>
    </dgm:pt>
    <dgm:pt modelId="{20402E11-64DB-47FE-B952-91937E566E38}" type="parTrans" cxnId="{F01C1505-C040-4F26-B577-4B6C76142970}">
      <dgm:prSet/>
      <dgm:spPr/>
      <dgm:t>
        <a:bodyPr/>
        <a:lstStyle/>
        <a:p>
          <a:endParaRPr lang="el-GR"/>
        </a:p>
      </dgm:t>
    </dgm:pt>
    <dgm:pt modelId="{457A3957-BAF2-4188-9522-B70BB9FD9A16}" type="sibTrans" cxnId="{F01C1505-C040-4F26-B577-4B6C76142970}">
      <dgm:prSet/>
      <dgm:spPr/>
      <dgm:t>
        <a:bodyPr/>
        <a:lstStyle/>
        <a:p>
          <a:endParaRPr lang="el-GR"/>
        </a:p>
      </dgm:t>
    </dgm:pt>
    <dgm:pt modelId="{828F9E97-4C3B-4A96-B953-892B3CEE5303}">
      <dgm:prSet phldrT="[Κείμενο]" custT="1"/>
      <dgm:spPr>
        <a:scene3d>
          <a:camera prst="orthographicFront"/>
          <a:lightRig rig="threePt" dir="t"/>
        </a:scene3d>
        <a:sp3d>
          <a:bevelB/>
        </a:sp3d>
      </dgm:spPr>
      <dgm:t>
        <a:bodyPr/>
        <a:lstStyle/>
        <a:p>
          <a:r>
            <a:rPr lang="el-GR" sz="1800" b="1" dirty="0" smtClean="0">
              <a:latin typeface="Verdana" pitchFamily="34" charset="0"/>
              <a:ea typeface="Verdana" pitchFamily="34" charset="0"/>
              <a:cs typeface="Verdana" pitchFamily="34" charset="0"/>
            </a:rPr>
            <a:t>Προώθηση και</a:t>
          </a:r>
          <a:r>
            <a:rPr lang="en-US" sz="1800" b="1" dirty="0" smtClean="0">
              <a:latin typeface="Stencil" pitchFamily="82" charset="0"/>
              <a:ea typeface="Verdana" pitchFamily="34" charset="0"/>
              <a:cs typeface="Verdana" pitchFamily="34" charset="0"/>
            </a:rPr>
            <a:t> Marketing</a:t>
          </a:r>
          <a:r>
            <a:rPr lang="el-GR" sz="1800" b="1" dirty="0" smtClean="0">
              <a:latin typeface="Verdana" pitchFamily="34" charset="0"/>
              <a:ea typeface="Verdana" pitchFamily="34" charset="0"/>
              <a:cs typeface="Verdana" pitchFamily="34" charset="0"/>
            </a:rPr>
            <a:t> </a:t>
          </a:r>
          <a:endParaRPr lang="en-US" sz="1800" b="1" dirty="0" smtClean="0">
            <a:latin typeface="Stencil" pitchFamily="82" charset="0"/>
            <a:ea typeface="Verdana" pitchFamily="34" charset="0"/>
            <a:cs typeface="Verdana" pitchFamily="34" charset="0"/>
          </a:endParaRPr>
        </a:p>
      </dgm:t>
    </dgm:pt>
    <dgm:pt modelId="{10BC2454-6E3C-47A7-B303-58BF5C9070A2}" type="parTrans" cxnId="{EFDB814F-BAA6-45EB-B698-2F5413B65D72}">
      <dgm:prSet/>
      <dgm:spPr>
        <a:scene3d>
          <a:camera prst="orthographicFront"/>
          <a:lightRig rig="threePt" dir="t"/>
        </a:scene3d>
        <a:sp3d>
          <a:bevelB/>
        </a:sp3d>
      </dgm:spPr>
      <dgm:t>
        <a:bodyPr/>
        <a:lstStyle/>
        <a:p>
          <a:endParaRPr lang="el-GR" dirty="0"/>
        </a:p>
      </dgm:t>
    </dgm:pt>
    <dgm:pt modelId="{D1B43A85-6168-47A5-8E35-F32301B86537}" type="sibTrans" cxnId="{EFDB814F-BAA6-45EB-B698-2F5413B65D72}">
      <dgm:prSet/>
      <dgm:spPr/>
      <dgm:t>
        <a:bodyPr/>
        <a:lstStyle/>
        <a:p>
          <a:endParaRPr lang="el-GR"/>
        </a:p>
      </dgm:t>
    </dgm:pt>
    <dgm:pt modelId="{E7E032D2-6421-4642-83D4-376F03EE1A5B}">
      <dgm:prSet phldrT="[Κείμενο]" custT="1"/>
      <dgm:spPr>
        <a:scene3d>
          <a:camera prst="orthographicFront"/>
          <a:lightRig rig="threePt" dir="t"/>
        </a:scene3d>
        <a:sp3d>
          <a:bevelB/>
        </a:sp3d>
      </dgm:spPr>
      <dgm:t>
        <a:bodyPr/>
        <a:lstStyle/>
        <a:p>
          <a:endParaRPr lang="el-GR" sz="1200" b="1" dirty="0" smtClean="0">
            <a:latin typeface="Verdana" pitchFamily="34" charset="0"/>
            <a:ea typeface="Verdana" pitchFamily="34" charset="0"/>
            <a:cs typeface="Verdana" pitchFamily="34" charset="0"/>
          </a:endParaRPr>
        </a:p>
        <a:p>
          <a:r>
            <a:rPr lang="el-GR" sz="1200" b="1" dirty="0" smtClean="0">
              <a:latin typeface="Verdana" pitchFamily="34" charset="0"/>
              <a:ea typeface="Verdana" pitchFamily="34" charset="0"/>
              <a:cs typeface="Verdana" pitchFamily="34" charset="0"/>
            </a:rPr>
            <a:t>Επιτήρηση :</a:t>
          </a:r>
        </a:p>
        <a:p>
          <a:r>
            <a:rPr lang="el-GR" sz="1200" dirty="0" smtClean="0">
              <a:latin typeface="Verdana" pitchFamily="34" charset="0"/>
              <a:ea typeface="Verdana" pitchFamily="34" charset="0"/>
              <a:cs typeface="Verdana" pitchFamily="34" charset="0"/>
            </a:rPr>
            <a:t>Χριστίνα Ρέππα</a:t>
          </a:r>
          <a:endParaRPr lang="en-US" sz="1200" dirty="0" smtClean="0">
            <a:latin typeface="Verdana" pitchFamily="34" charset="0"/>
            <a:ea typeface="Verdana" pitchFamily="34" charset="0"/>
            <a:cs typeface="Verdana" pitchFamily="34" charset="0"/>
          </a:endParaRPr>
        </a:p>
        <a:p>
          <a:r>
            <a:rPr lang="el-GR" sz="1200" dirty="0" smtClean="0">
              <a:latin typeface="Verdana" pitchFamily="34" charset="0"/>
              <a:ea typeface="Verdana" pitchFamily="34" charset="0"/>
              <a:cs typeface="Verdana" pitchFamily="34" charset="0"/>
            </a:rPr>
            <a:t>Σωκράτης Σακελλαρίδης</a:t>
          </a:r>
        </a:p>
        <a:p>
          <a:r>
            <a:rPr lang="el-GR" sz="1200" b="1" dirty="0" smtClean="0">
              <a:latin typeface="Verdana" pitchFamily="34" charset="0"/>
              <a:ea typeface="Verdana" pitchFamily="34" charset="0"/>
              <a:cs typeface="Verdana" pitchFamily="34" charset="0"/>
            </a:rPr>
            <a:t>Διεύθυνση : </a:t>
          </a:r>
        </a:p>
        <a:p>
          <a:r>
            <a:rPr lang="el-GR" sz="1200" dirty="0" smtClean="0">
              <a:latin typeface="Verdana" pitchFamily="34" charset="0"/>
              <a:ea typeface="Verdana" pitchFamily="34" charset="0"/>
              <a:cs typeface="Verdana" pitchFamily="34" charset="0"/>
            </a:rPr>
            <a:t>Αριάνα Ρήγου</a:t>
          </a:r>
        </a:p>
        <a:p>
          <a:r>
            <a:rPr lang="el-GR" sz="1200" b="1" dirty="0" smtClean="0">
              <a:latin typeface="Verdana" pitchFamily="34" charset="0"/>
              <a:ea typeface="Verdana" pitchFamily="34" charset="0"/>
              <a:cs typeface="Verdana" pitchFamily="34" charset="0"/>
            </a:rPr>
            <a:t>Μέλη της Ομάδας : </a:t>
          </a:r>
          <a:r>
            <a:rPr lang="el-GR" sz="1200" dirty="0" smtClean="0">
              <a:latin typeface="Verdana" pitchFamily="34" charset="0"/>
              <a:ea typeface="Verdana" pitchFamily="34" charset="0"/>
              <a:cs typeface="Verdana" pitchFamily="34" charset="0"/>
            </a:rPr>
            <a:t>Πρωτόπαππα Κλειώ</a:t>
          </a:r>
        </a:p>
        <a:p>
          <a:r>
            <a:rPr lang="el-GR" sz="1200" dirty="0" smtClean="0">
              <a:latin typeface="Verdana" pitchFamily="34" charset="0"/>
              <a:ea typeface="Verdana" pitchFamily="34" charset="0"/>
              <a:cs typeface="Verdana" pitchFamily="34" charset="0"/>
            </a:rPr>
            <a:t>Ραγκούση  Χρυσούλα</a:t>
          </a:r>
        </a:p>
        <a:p>
          <a:r>
            <a:rPr lang="el-GR" sz="1200" dirty="0" smtClean="0">
              <a:latin typeface="Verdana" pitchFamily="34" charset="0"/>
              <a:ea typeface="Verdana" pitchFamily="34" charset="0"/>
              <a:cs typeface="Verdana" pitchFamily="34" charset="0"/>
            </a:rPr>
            <a:t>Ραυτοπούλου  Κυριακή</a:t>
          </a:r>
        </a:p>
        <a:p>
          <a:r>
            <a:rPr lang="el-GR" sz="1200" dirty="0" smtClean="0">
              <a:latin typeface="Verdana" pitchFamily="34" charset="0"/>
              <a:ea typeface="Verdana" pitchFamily="34" charset="0"/>
              <a:cs typeface="Verdana" pitchFamily="34" charset="0"/>
            </a:rPr>
            <a:t>Σκούργιαλη  Βερόνικα</a:t>
          </a:r>
        </a:p>
        <a:p>
          <a:r>
            <a:rPr lang="el-GR" sz="1200" dirty="0" smtClean="0">
              <a:latin typeface="Verdana" pitchFamily="34" charset="0"/>
              <a:ea typeface="Verdana" pitchFamily="34" charset="0"/>
              <a:cs typeface="Verdana" pitchFamily="34" charset="0"/>
            </a:rPr>
            <a:t>Σοφρωνίου  Δήμητρα</a:t>
          </a:r>
        </a:p>
        <a:p>
          <a:r>
            <a:rPr lang="el-GR" sz="1200" dirty="0" smtClean="0">
              <a:latin typeface="Verdana" pitchFamily="34" charset="0"/>
              <a:ea typeface="Verdana" pitchFamily="34" charset="0"/>
              <a:cs typeface="Verdana" pitchFamily="34" charset="0"/>
            </a:rPr>
            <a:t>Στρατοπούλου  Ελπίδα</a:t>
          </a:r>
        </a:p>
        <a:p>
          <a:r>
            <a:rPr lang="el-GR" sz="1200" dirty="0" smtClean="0">
              <a:latin typeface="Verdana" pitchFamily="34" charset="0"/>
              <a:ea typeface="Verdana" pitchFamily="34" charset="0"/>
              <a:cs typeface="Verdana" pitchFamily="34" charset="0"/>
            </a:rPr>
            <a:t>Φυτιλά  Άννα</a:t>
          </a:r>
        </a:p>
        <a:p>
          <a:r>
            <a:rPr lang="el-GR" sz="1200" dirty="0" smtClean="0">
              <a:latin typeface="Verdana" pitchFamily="34" charset="0"/>
              <a:ea typeface="Verdana" pitchFamily="34" charset="0"/>
              <a:cs typeface="Verdana" pitchFamily="34" charset="0"/>
            </a:rPr>
            <a:t>Χριστοφίλου  Αναστασία</a:t>
          </a:r>
        </a:p>
        <a:p>
          <a:endParaRPr lang="el-GR" sz="500" dirty="0" smtClean="0"/>
        </a:p>
        <a:p>
          <a:endParaRPr lang="el-GR" sz="500" dirty="0"/>
        </a:p>
      </dgm:t>
    </dgm:pt>
    <dgm:pt modelId="{98C1C6B1-A769-4F94-A8E2-C9798BE43267}" type="parTrans" cxnId="{31B93DF3-2F9B-4C51-8E4D-2AAF42B1AD0F}">
      <dgm:prSet/>
      <dgm:spPr>
        <a:scene3d>
          <a:camera prst="orthographicFront"/>
          <a:lightRig rig="threePt" dir="t"/>
        </a:scene3d>
        <a:sp3d>
          <a:bevelB/>
        </a:sp3d>
      </dgm:spPr>
      <dgm:t>
        <a:bodyPr/>
        <a:lstStyle/>
        <a:p>
          <a:endParaRPr lang="el-GR" dirty="0"/>
        </a:p>
      </dgm:t>
    </dgm:pt>
    <dgm:pt modelId="{88B30482-352C-494A-A815-24D7AE93D0AF}" type="sibTrans" cxnId="{31B93DF3-2F9B-4C51-8E4D-2AAF42B1AD0F}">
      <dgm:prSet/>
      <dgm:spPr/>
      <dgm:t>
        <a:bodyPr/>
        <a:lstStyle/>
        <a:p>
          <a:endParaRPr lang="el-GR"/>
        </a:p>
      </dgm:t>
    </dgm:pt>
    <dgm:pt modelId="{D9163BAF-1CE9-48BA-834C-DCDC5D4330AB}">
      <dgm:prSet phldrT="[Κείμενο]" custT="1"/>
      <dgm:spPr>
        <a:scene3d>
          <a:camera prst="orthographicFront"/>
          <a:lightRig rig="threePt" dir="t"/>
        </a:scene3d>
        <a:sp3d>
          <a:bevelB/>
        </a:sp3d>
      </dgm:spPr>
      <dgm:t>
        <a:bodyPr/>
        <a:lstStyle/>
        <a:p>
          <a:r>
            <a:rPr lang="el-GR" sz="1600" b="1" dirty="0" smtClean="0">
              <a:latin typeface="Verdana" pitchFamily="34" charset="0"/>
              <a:ea typeface="Verdana" pitchFamily="34" charset="0"/>
              <a:cs typeface="Verdana" pitchFamily="34" charset="0"/>
            </a:rPr>
            <a:t>Τομέας Παραγωγής</a:t>
          </a:r>
          <a:endParaRPr lang="el-GR" sz="1600" b="1" dirty="0">
            <a:latin typeface="Verdana" pitchFamily="34" charset="0"/>
            <a:ea typeface="Verdana" pitchFamily="34" charset="0"/>
            <a:cs typeface="Verdana" pitchFamily="34" charset="0"/>
          </a:endParaRPr>
        </a:p>
      </dgm:t>
    </dgm:pt>
    <dgm:pt modelId="{52CB8AB9-4191-4314-A23F-AD1991917087}" type="parTrans" cxnId="{1D7AD9D2-D602-4CCC-AD16-6BDC110175B7}">
      <dgm:prSet/>
      <dgm:spPr>
        <a:scene3d>
          <a:camera prst="orthographicFront"/>
          <a:lightRig rig="threePt" dir="t"/>
        </a:scene3d>
        <a:sp3d>
          <a:bevelB/>
        </a:sp3d>
      </dgm:spPr>
      <dgm:t>
        <a:bodyPr/>
        <a:lstStyle/>
        <a:p>
          <a:endParaRPr lang="el-GR" dirty="0"/>
        </a:p>
      </dgm:t>
    </dgm:pt>
    <dgm:pt modelId="{0DAEF21C-85D8-4B12-B89A-A7F2D634342C}" type="sibTrans" cxnId="{1D7AD9D2-D602-4CCC-AD16-6BDC110175B7}">
      <dgm:prSet/>
      <dgm:spPr/>
      <dgm:t>
        <a:bodyPr/>
        <a:lstStyle/>
        <a:p>
          <a:endParaRPr lang="el-GR"/>
        </a:p>
      </dgm:t>
    </dgm:pt>
    <dgm:pt modelId="{6CB9F11B-1CBA-49EB-8337-8627C6018036}">
      <dgm:prSet custT="1"/>
      <dgm:spPr>
        <a:scene3d>
          <a:camera prst="orthographicFront"/>
          <a:lightRig rig="threePt" dir="t"/>
        </a:scene3d>
        <a:sp3d>
          <a:bevelB/>
        </a:sp3d>
      </dgm:spPr>
      <dgm:t>
        <a:bodyPr/>
        <a:lstStyle/>
        <a:p>
          <a:pPr algn="ctr"/>
          <a:r>
            <a:rPr lang="el-GR" sz="1600" b="1" i="0" dirty="0" smtClean="0">
              <a:latin typeface="Verdana" pitchFamily="34" charset="0"/>
              <a:ea typeface="Verdana" pitchFamily="34" charset="0"/>
              <a:cs typeface="Verdana" pitchFamily="34" charset="0"/>
            </a:rPr>
            <a:t>Τομέας Οικονομικών/</a:t>
          </a:r>
        </a:p>
        <a:p>
          <a:pPr algn="ctr"/>
          <a:r>
            <a:rPr lang="el-GR" sz="1600" b="1" i="0" dirty="0" smtClean="0">
              <a:latin typeface="Verdana" pitchFamily="34" charset="0"/>
              <a:ea typeface="Verdana" pitchFamily="34" charset="0"/>
              <a:cs typeface="Verdana" pitchFamily="34" charset="0"/>
            </a:rPr>
            <a:t>Νομικό</a:t>
          </a:r>
          <a:r>
            <a:rPr lang="el-GR" sz="1600" b="1" i="0" dirty="0" smtClean="0"/>
            <a:t> </a:t>
          </a:r>
          <a:r>
            <a:rPr lang="el-GR" sz="1600" b="1" i="0" dirty="0" smtClean="0">
              <a:latin typeface="Verdana" pitchFamily="34" charset="0"/>
              <a:ea typeface="Verdana" pitchFamily="34" charset="0"/>
              <a:cs typeface="Verdana" pitchFamily="34" charset="0"/>
            </a:rPr>
            <a:t>Τμήμα</a:t>
          </a:r>
          <a:endParaRPr lang="el-GR" sz="1600" b="1" i="0" dirty="0">
            <a:latin typeface="Verdana" pitchFamily="34" charset="0"/>
            <a:ea typeface="Verdana" pitchFamily="34" charset="0"/>
            <a:cs typeface="Verdana" pitchFamily="34" charset="0"/>
          </a:endParaRPr>
        </a:p>
      </dgm:t>
    </dgm:pt>
    <dgm:pt modelId="{A7280B98-9C29-4BFC-8B82-C884B90EC264}" type="parTrans" cxnId="{E8875FB3-24E0-4165-9100-2B936C74FE14}">
      <dgm:prSet/>
      <dgm:spPr>
        <a:scene3d>
          <a:camera prst="orthographicFront"/>
          <a:lightRig rig="threePt" dir="t"/>
        </a:scene3d>
        <a:sp3d>
          <a:bevelB/>
        </a:sp3d>
      </dgm:spPr>
      <dgm:t>
        <a:bodyPr/>
        <a:lstStyle/>
        <a:p>
          <a:endParaRPr lang="el-GR" dirty="0"/>
        </a:p>
      </dgm:t>
    </dgm:pt>
    <dgm:pt modelId="{26EA4C9D-4A83-4217-A6A2-0161E6DCAF02}" type="sibTrans" cxnId="{E8875FB3-24E0-4165-9100-2B936C74FE14}">
      <dgm:prSet/>
      <dgm:spPr/>
      <dgm:t>
        <a:bodyPr/>
        <a:lstStyle/>
        <a:p>
          <a:endParaRPr lang="el-GR"/>
        </a:p>
      </dgm:t>
    </dgm:pt>
    <dgm:pt modelId="{09967E95-FC55-488F-B37B-5CD2CDA4E787}">
      <dgm:prSet custT="1"/>
      <dgm:spPr>
        <a:scene3d>
          <a:camera prst="orthographicFront"/>
          <a:lightRig rig="threePt" dir="t"/>
        </a:scene3d>
        <a:sp3d>
          <a:bevelB/>
        </a:sp3d>
      </dgm:spPr>
      <dgm:t>
        <a:bodyPr/>
        <a:lstStyle/>
        <a:p>
          <a:endParaRPr lang="el-GR" sz="1200" dirty="0" smtClean="0">
            <a:latin typeface="Verdana" pitchFamily="34" charset="0"/>
            <a:ea typeface="Verdana" pitchFamily="34" charset="0"/>
            <a:cs typeface="Verdana" pitchFamily="34" charset="0"/>
          </a:endParaRPr>
        </a:p>
        <a:p>
          <a:r>
            <a:rPr lang="el-GR" sz="1200" b="1" dirty="0" smtClean="0">
              <a:latin typeface="Verdana" pitchFamily="34" charset="0"/>
              <a:ea typeface="Verdana" pitchFamily="34" charset="0"/>
              <a:cs typeface="Verdana" pitchFamily="34" charset="0"/>
            </a:rPr>
            <a:t>Επιτήρηση :</a:t>
          </a:r>
        </a:p>
        <a:p>
          <a:r>
            <a:rPr lang="el-GR" sz="1200" dirty="0" smtClean="0">
              <a:latin typeface="Verdana" pitchFamily="34" charset="0"/>
              <a:ea typeface="Verdana" pitchFamily="34" charset="0"/>
              <a:cs typeface="Verdana" pitchFamily="34" charset="0"/>
            </a:rPr>
            <a:t>Χανιώτης Σταύρος</a:t>
          </a:r>
        </a:p>
        <a:p>
          <a:r>
            <a:rPr lang="el-GR" sz="1200" b="1" dirty="0" smtClean="0">
              <a:latin typeface="Verdana" pitchFamily="34" charset="0"/>
              <a:ea typeface="Verdana" pitchFamily="34" charset="0"/>
              <a:cs typeface="Verdana" pitchFamily="34" charset="0"/>
            </a:rPr>
            <a:t>Διεύθυνση:</a:t>
          </a:r>
        </a:p>
        <a:p>
          <a:r>
            <a:rPr lang="el-GR" sz="1200" dirty="0" smtClean="0">
              <a:latin typeface="Verdana" pitchFamily="34" charset="0"/>
              <a:ea typeface="Verdana" pitchFamily="34" charset="0"/>
              <a:cs typeface="Verdana" pitchFamily="34" charset="0"/>
            </a:rPr>
            <a:t>Ταραντίλης Αναστάσης</a:t>
          </a:r>
        </a:p>
        <a:p>
          <a:r>
            <a:rPr lang="el-GR" sz="1200" b="1" dirty="0" smtClean="0">
              <a:latin typeface="Verdana" pitchFamily="34" charset="0"/>
              <a:ea typeface="Verdana" pitchFamily="34" charset="0"/>
              <a:cs typeface="Verdana" pitchFamily="34" charset="0"/>
            </a:rPr>
            <a:t>Μέλη της Ομάδας : </a:t>
          </a:r>
          <a:endParaRPr lang="el-GR" sz="1200" dirty="0" smtClean="0">
            <a:latin typeface="Verdana" pitchFamily="34" charset="0"/>
            <a:ea typeface="Verdana" pitchFamily="34" charset="0"/>
            <a:cs typeface="Verdana" pitchFamily="34" charset="0"/>
          </a:endParaRPr>
        </a:p>
        <a:p>
          <a:r>
            <a:rPr lang="el-GR" sz="1200" dirty="0" smtClean="0">
              <a:latin typeface="Verdana" pitchFamily="34" charset="0"/>
              <a:ea typeface="Verdana" pitchFamily="34" charset="0"/>
              <a:cs typeface="Verdana" pitchFamily="34" charset="0"/>
            </a:rPr>
            <a:t>Λαζαρίδου Κωνσταντίνα</a:t>
          </a:r>
        </a:p>
        <a:p>
          <a:r>
            <a:rPr lang="el-GR" sz="1200" dirty="0" smtClean="0">
              <a:latin typeface="Verdana" pitchFamily="34" charset="0"/>
              <a:ea typeface="Verdana" pitchFamily="34" charset="0"/>
              <a:cs typeface="Verdana" pitchFamily="34" charset="0"/>
            </a:rPr>
            <a:t>Ρουμελιώτης Γιώργος</a:t>
          </a:r>
        </a:p>
        <a:p>
          <a:r>
            <a:rPr lang="el-GR" sz="1200" dirty="0" smtClean="0">
              <a:latin typeface="Verdana" pitchFamily="34" charset="0"/>
              <a:ea typeface="Verdana" pitchFamily="34" charset="0"/>
              <a:cs typeface="Verdana" pitchFamily="34" charset="0"/>
            </a:rPr>
            <a:t>Τασίκας Παναγιώτης </a:t>
          </a:r>
        </a:p>
        <a:p>
          <a:r>
            <a:rPr lang="el-GR" sz="1200" dirty="0" smtClean="0">
              <a:latin typeface="Verdana" pitchFamily="34" charset="0"/>
              <a:ea typeface="Verdana" pitchFamily="34" charset="0"/>
              <a:cs typeface="Verdana" pitchFamily="34" charset="0"/>
            </a:rPr>
            <a:t>Σημιριώτη Ζωγραφιά</a:t>
          </a:r>
        </a:p>
        <a:p>
          <a:r>
            <a:rPr lang="el-GR" sz="1200" dirty="0" smtClean="0">
              <a:latin typeface="Verdana" pitchFamily="34" charset="0"/>
              <a:ea typeface="Verdana" pitchFamily="34" charset="0"/>
              <a:cs typeface="Verdana" pitchFamily="34" charset="0"/>
            </a:rPr>
            <a:t>Σκουρλέτος Χριστόδουλος</a:t>
          </a:r>
        </a:p>
        <a:p>
          <a:endParaRPr lang="el-GR" sz="700" dirty="0" smtClean="0"/>
        </a:p>
        <a:p>
          <a:endParaRPr lang="el-GR" sz="700" dirty="0"/>
        </a:p>
      </dgm:t>
    </dgm:pt>
    <dgm:pt modelId="{53250E51-8DC1-4032-99D0-838223F58BFD}" type="parTrans" cxnId="{8B83C786-2B0C-43B6-B06D-9B8C294984CE}">
      <dgm:prSet/>
      <dgm:spPr>
        <a:scene3d>
          <a:camera prst="orthographicFront"/>
          <a:lightRig rig="threePt" dir="t"/>
        </a:scene3d>
        <a:sp3d>
          <a:bevelB/>
        </a:sp3d>
      </dgm:spPr>
      <dgm:t>
        <a:bodyPr/>
        <a:lstStyle/>
        <a:p>
          <a:endParaRPr lang="el-GR" dirty="0"/>
        </a:p>
      </dgm:t>
    </dgm:pt>
    <dgm:pt modelId="{3115155F-88FD-4E83-96AB-462A7AF700CE}" type="sibTrans" cxnId="{8B83C786-2B0C-43B6-B06D-9B8C294984CE}">
      <dgm:prSet/>
      <dgm:spPr/>
      <dgm:t>
        <a:bodyPr/>
        <a:lstStyle/>
        <a:p>
          <a:endParaRPr lang="el-GR"/>
        </a:p>
      </dgm:t>
    </dgm:pt>
    <dgm:pt modelId="{F5DB777D-1D0C-4AA5-80CF-0FC59BCC2433}">
      <dgm:prSet custT="1"/>
      <dgm:spPr>
        <a:scene3d>
          <a:camera prst="orthographicFront"/>
          <a:lightRig rig="threePt" dir="t"/>
        </a:scene3d>
        <a:sp3d>
          <a:bevelB/>
        </a:sp3d>
      </dgm:spPr>
      <dgm:t>
        <a:bodyPr/>
        <a:lstStyle/>
        <a:p>
          <a:endParaRPr lang="el-GR" sz="1200" b="1" dirty="0" smtClean="0">
            <a:latin typeface="Verdana" pitchFamily="34" charset="0"/>
            <a:ea typeface="Verdana" pitchFamily="34" charset="0"/>
            <a:cs typeface="Verdana" pitchFamily="34" charset="0"/>
          </a:endParaRPr>
        </a:p>
        <a:p>
          <a:r>
            <a:rPr lang="el-GR" sz="1200" b="1" dirty="0" smtClean="0">
              <a:latin typeface="Verdana" pitchFamily="34" charset="0"/>
              <a:ea typeface="Verdana" pitchFamily="34" charset="0"/>
              <a:cs typeface="Verdana" pitchFamily="34" charset="0"/>
            </a:rPr>
            <a:t>Επιτήρηση : </a:t>
          </a:r>
        </a:p>
        <a:p>
          <a:r>
            <a:rPr lang="el-GR" sz="1200" dirty="0" smtClean="0">
              <a:latin typeface="Verdana" pitchFamily="34" charset="0"/>
              <a:ea typeface="Verdana" pitchFamily="34" charset="0"/>
              <a:cs typeface="Verdana" pitchFamily="34" charset="0"/>
            </a:rPr>
            <a:t>Αθανασόπουλος  Στάθης</a:t>
          </a:r>
        </a:p>
        <a:p>
          <a:r>
            <a:rPr lang="el-GR" sz="1200" dirty="0" smtClean="0">
              <a:latin typeface="Verdana" pitchFamily="34" charset="0"/>
              <a:ea typeface="Verdana" pitchFamily="34" charset="0"/>
              <a:cs typeface="Verdana" pitchFamily="34" charset="0"/>
            </a:rPr>
            <a:t>Φιλιπουπολίτης  Σπύρος</a:t>
          </a:r>
        </a:p>
        <a:p>
          <a:r>
            <a:rPr lang="el-GR" sz="1200" b="1" dirty="0" smtClean="0">
              <a:latin typeface="Verdana" pitchFamily="34" charset="0"/>
              <a:ea typeface="Verdana" pitchFamily="34" charset="0"/>
              <a:cs typeface="Verdana" pitchFamily="34" charset="0"/>
            </a:rPr>
            <a:t>Διεύθυνση :</a:t>
          </a:r>
        </a:p>
        <a:p>
          <a:r>
            <a:rPr lang="el-GR" sz="1200" b="1" dirty="0" smtClean="0">
              <a:latin typeface="Verdana" pitchFamily="34" charset="0"/>
              <a:ea typeface="Verdana" pitchFamily="34" charset="0"/>
              <a:cs typeface="Verdana" pitchFamily="34" charset="0"/>
            </a:rPr>
            <a:t> </a:t>
          </a:r>
          <a:r>
            <a:rPr lang="el-GR" sz="1200" dirty="0" smtClean="0">
              <a:latin typeface="Verdana" pitchFamily="34" charset="0"/>
              <a:ea typeface="Verdana" pitchFamily="34" charset="0"/>
              <a:cs typeface="Verdana" pitchFamily="34" charset="0"/>
            </a:rPr>
            <a:t>Τσοκανά  Σεμίνα</a:t>
          </a:r>
        </a:p>
        <a:p>
          <a:r>
            <a:rPr lang="el-GR" sz="1200" b="1" dirty="0" smtClean="0">
              <a:latin typeface="Verdana" pitchFamily="34" charset="0"/>
              <a:ea typeface="Verdana" pitchFamily="34" charset="0"/>
              <a:cs typeface="Verdana" pitchFamily="34" charset="0"/>
            </a:rPr>
            <a:t>Μέλη της Ομάδας</a:t>
          </a:r>
          <a:r>
            <a:rPr lang="el-GR" sz="1200" dirty="0" smtClean="0">
              <a:latin typeface="Verdana" pitchFamily="34" charset="0"/>
              <a:ea typeface="Verdana" pitchFamily="34" charset="0"/>
              <a:cs typeface="Verdana" pitchFamily="34" charset="0"/>
            </a:rPr>
            <a:t>: </a:t>
          </a:r>
        </a:p>
        <a:p>
          <a:r>
            <a:rPr lang="el-GR" sz="1200" dirty="0" smtClean="0">
              <a:latin typeface="Verdana" pitchFamily="34" charset="0"/>
              <a:ea typeface="Verdana" pitchFamily="34" charset="0"/>
              <a:cs typeface="Verdana" pitchFamily="34" charset="0"/>
            </a:rPr>
            <a:t>Τζουλιαδάκης  Γιάννης</a:t>
          </a:r>
        </a:p>
        <a:p>
          <a:r>
            <a:rPr lang="el-GR" sz="1200" dirty="0" smtClean="0">
              <a:latin typeface="Verdana" pitchFamily="34" charset="0"/>
              <a:ea typeface="Verdana" pitchFamily="34" charset="0"/>
              <a:cs typeface="Verdana" pitchFamily="34" charset="0"/>
            </a:rPr>
            <a:t>Τσαγκαροπούλου  Ελένη</a:t>
          </a:r>
        </a:p>
        <a:p>
          <a:r>
            <a:rPr lang="el-GR" sz="1200" dirty="0" smtClean="0">
              <a:latin typeface="Verdana" pitchFamily="34" charset="0"/>
              <a:ea typeface="Verdana" pitchFamily="34" charset="0"/>
              <a:cs typeface="Verdana" pitchFamily="34" charset="0"/>
            </a:rPr>
            <a:t>Τσιγγαλίδης   Παναγιώτης</a:t>
          </a:r>
        </a:p>
        <a:p>
          <a:r>
            <a:rPr lang="el-GR" sz="1200" dirty="0" smtClean="0">
              <a:latin typeface="Verdana" pitchFamily="34" charset="0"/>
              <a:ea typeface="Verdana" pitchFamily="34" charset="0"/>
              <a:cs typeface="Verdana" pitchFamily="34" charset="0"/>
            </a:rPr>
            <a:t>Τσίλογλου  Παναγιώτης</a:t>
          </a:r>
        </a:p>
        <a:p>
          <a:r>
            <a:rPr lang="el-GR" sz="1200" dirty="0" smtClean="0">
              <a:latin typeface="Verdana" pitchFamily="34" charset="0"/>
              <a:ea typeface="Verdana" pitchFamily="34" charset="0"/>
              <a:cs typeface="Verdana" pitchFamily="34" charset="0"/>
            </a:rPr>
            <a:t>Φωκά  Φιλίππα</a:t>
          </a:r>
        </a:p>
        <a:p>
          <a:r>
            <a:rPr lang="el-GR" sz="1200" dirty="0" smtClean="0">
              <a:latin typeface="Verdana" pitchFamily="34" charset="0"/>
              <a:ea typeface="Verdana" pitchFamily="34" charset="0"/>
              <a:cs typeface="Verdana" pitchFamily="34" charset="0"/>
            </a:rPr>
            <a:t>Χατζηαντωνίου  Στέλλα</a:t>
          </a:r>
        </a:p>
        <a:p>
          <a:r>
            <a:rPr lang="el-GR" sz="1200" dirty="0" smtClean="0">
              <a:latin typeface="Verdana" pitchFamily="34" charset="0"/>
              <a:ea typeface="Verdana" pitchFamily="34" charset="0"/>
              <a:cs typeface="Verdana" pitchFamily="34" charset="0"/>
            </a:rPr>
            <a:t>Χατζής  Αλέξανδρος</a:t>
          </a:r>
        </a:p>
        <a:p>
          <a:endParaRPr lang="el-GR" sz="1000" dirty="0" smtClean="0"/>
        </a:p>
      </dgm:t>
    </dgm:pt>
    <dgm:pt modelId="{5F9E4650-A13A-4AD7-8315-91BB179E5DC3}" type="parTrans" cxnId="{99E7339A-F323-4FD8-B3E3-8133837BA225}">
      <dgm:prSet/>
      <dgm:spPr>
        <a:scene3d>
          <a:camera prst="orthographicFront"/>
          <a:lightRig rig="threePt" dir="t"/>
        </a:scene3d>
        <a:sp3d>
          <a:bevelB/>
        </a:sp3d>
      </dgm:spPr>
      <dgm:t>
        <a:bodyPr/>
        <a:lstStyle/>
        <a:p>
          <a:endParaRPr lang="el-GR" dirty="0"/>
        </a:p>
      </dgm:t>
    </dgm:pt>
    <dgm:pt modelId="{244F0882-E9E2-46FD-A6A5-B2746C36C194}" type="sibTrans" cxnId="{99E7339A-F323-4FD8-B3E3-8133837BA225}">
      <dgm:prSet/>
      <dgm:spPr/>
      <dgm:t>
        <a:bodyPr/>
        <a:lstStyle/>
        <a:p>
          <a:endParaRPr lang="el-GR"/>
        </a:p>
      </dgm:t>
    </dgm:pt>
    <dgm:pt modelId="{9B8ADDC2-85DF-45D3-B79A-7515EEC6D05B}" type="pres">
      <dgm:prSet presAssocID="{765D1573-3E55-4565-9877-347C6F4E31D4}" presName="hierChild1" presStyleCnt="0">
        <dgm:presLayoutVars>
          <dgm:chPref val="1"/>
          <dgm:dir/>
          <dgm:animOne val="branch"/>
          <dgm:animLvl val="lvl"/>
          <dgm:resizeHandles/>
        </dgm:presLayoutVars>
      </dgm:prSet>
      <dgm:spPr/>
      <dgm:t>
        <a:bodyPr/>
        <a:lstStyle/>
        <a:p>
          <a:endParaRPr lang="el-GR"/>
        </a:p>
      </dgm:t>
    </dgm:pt>
    <dgm:pt modelId="{51E0C7B5-D099-4274-BA92-46D6D26C61FE}" type="pres">
      <dgm:prSet presAssocID="{704AD41A-C9A5-4010-9B68-39AAE8DC20AE}" presName="hierRoot1" presStyleCnt="0"/>
      <dgm:spPr>
        <a:scene3d>
          <a:camera prst="orthographicFront"/>
          <a:lightRig rig="threePt" dir="t"/>
        </a:scene3d>
        <a:sp3d>
          <a:bevelB/>
        </a:sp3d>
      </dgm:spPr>
      <dgm:t>
        <a:bodyPr/>
        <a:lstStyle/>
        <a:p>
          <a:endParaRPr lang="el-GR"/>
        </a:p>
      </dgm:t>
    </dgm:pt>
    <dgm:pt modelId="{47244D9B-6884-430D-A81D-91EF0687A343}" type="pres">
      <dgm:prSet presAssocID="{704AD41A-C9A5-4010-9B68-39AAE8DC20AE}" presName="composite" presStyleCnt="0"/>
      <dgm:spPr>
        <a:scene3d>
          <a:camera prst="orthographicFront"/>
          <a:lightRig rig="threePt" dir="t"/>
        </a:scene3d>
        <a:sp3d>
          <a:bevelB/>
        </a:sp3d>
      </dgm:spPr>
      <dgm:t>
        <a:bodyPr/>
        <a:lstStyle/>
        <a:p>
          <a:endParaRPr lang="el-GR"/>
        </a:p>
      </dgm:t>
    </dgm:pt>
    <dgm:pt modelId="{215ACCE7-D238-4F0A-8F8C-D8C58F7DACC2}" type="pres">
      <dgm:prSet presAssocID="{704AD41A-C9A5-4010-9B68-39AAE8DC20AE}" presName="background" presStyleLbl="node0" presStyleIdx="0" presStyleCnt="1">
        <dgm:style>
          <a:lnRef idx="2">
            <a:schemeClr val="dk1"/>
          </a:lnRef>
          <a:fillRef idx="1">
            <a:schemeClr val="lt1"/>
          </a:fillRef>
          <a:effectRef idx="0">
            <a:schemeClr val="dk1"/>
          </a:effectRef>
          <a:fontRef idx="minor">
            <a:schemeClr val="dk1"/>
          </a:fontRef>
        </dgm:style>
      </dgm:prSet>
      <dgm:spPr>
        <a:scene3d>
          <a:camera prst="orthographicFront"/>
          <a:lightRig rig="threePt" dir="t"/>
        </a:scene3d>
        <a:sp3d>
          <a:bevelB/>
        </a:sp3d>
      </dgm:spPr>
      <dgm:t>
        <a:bodyPr/>
        <a:lstStyle/>
        <a:p>
          <a:endParaRPr lang="el-GR"/>
        </a:p>
      </dgm:t>
    </dgm:pt>
    <dgm:pt modelId="{28C721FE-3E5B-49D5-9AAD-14B0E3213E9D}" type="pres">
      <dgm:prSet presAssocID="{704AD41A-C9A5-4010-9B68-39AAE8DC20AE}" presName="text" presStyleLbl="fgAcc0" presStyleIdx="0" presStyleCnt="1" custScaleX="183774" custScaleY="215103" custLinFactNeighborX="-18109" custLinFactNeighborY="2842">
        <dgm:presLayoutVars>
          <dgm:chPref val="3"/>
        </dgm:presLayoutVars>
      </dgm:prSet>
      <dgm:spPr/>
      <dgm:t>
        <a:bodyPr/>
        <a:lstStyle/>
        <a:p>
          <a:endParaRPr lang="el-GR"/>
        </a:p>
      </dgm:t>
    </dgm:pt>
    <dgm:pt modelId="{C42F173B-DFE1-4092-9BBE-E464312BE266}" type="pres">
      <dgm:prSet presAssocID="{704AD41A-C9A5-4010-9B68-39AAE8DC20AE}" presName="hierChild2" presStyleCnt="0"/>
      <dgm:spPr>
        <a:scene3d>
          <a:camera prst="orthographicFront"/>
          <a:lightRig rig="threePt" dir="t"/>
        </a:scene3d>
        <a:sp3d>
          <a:bevelB/>
        </a:sp3d>
      </dgm:spPr>
      <dgm:t>
        <a:bodyPr/>
        <a:lstStyle/>
        <a:p>
          <a:endParaRPr lang="el-GR"/>
        </a:p>
      </dgm:t>
    </dgm:pt>
    <dgm:pt modelId="{446B5109-D483-485E-844B-6F4B9695C29F}" type="pres">
      <dgm:prSet presAssocID="{10BC2454-6E3C-47A7-B303-58BF5C9070A2}" presName="Name10" presStyleLbl="parChTrans1D2" presStyleIdx="0" presStyleCnt="3"/>
      <dgm:spPr/>
      <dgm:t>
        <a:bodyPr/>
        <a:lstStyle/>
        <a:p>
          <a:endParaRPr lang="el-GR"/>
        </a:p>
      </dgm:t>
    </dgm:pt>
    <dgm:pt modelId="{11003BEE-7F88-4BFE-91CE-EA54EE2D2982}" type="pres">
      <dgm:prSet presAssocID="{828F9E97-4C3B-4A96-B953-892B3CEE5303}" presName="hierRoot2" presStyleCnt="0"/>
      <dgm:spPr>
        <a:scene3d>
          <a:camera prst="orthographicFront"/>
          <a:lightRig rig="threePt" dir="t"/>
        </a:scene3d>
        <a:sp3d>
          <a:bevelB/>
        </a:sp3d>
      </dgm:spPr>
      <dgm:t>
        <a:bodyPr/>
        <a:lstStyle/>
        <a:p>
          <a:endParaRPr lang="el-GR"/>
        </a:p>
      </dgm:t>
    </dgm:pt>
    <dgm:pt modelId="{B5845CC1-F4FF-41F0-926A-F7FC9588DECC}" type="pres">
      <dgm:prSet presAssocID="{828F9E97-4C3B-4A96-B953-892B3CEE5303}" presName="composite2" presStyleCnt="0"/>
      <dgm:spPr>
        <a:scene3d>
          <a:camera prst="orthographicFront"/>
          <a:lightRig rig="threePt" dir="t"/>
        </a:scene3d>
        <a:sp3d>
          <a:bevelB/>
        </a:sp3d>
      </dgm:spPr>
      <dgm:t>
        <a:bodyPr/>
        <a:lstStyle/>
        <a:p>
          <a:endParaRPr lang="el-GR"/>
        </a:p>
      </dgm:t>
    </dgm:pt>
    <dgm:pt modelId="{825A60E3-5155-44D2-9140-885278A6D699}" type="pres">
      <dgm:prSet presAssocID="{828F9E97-4C3B-4A96-B953-892B3CEE5303}" presName="background2" presStyleLbl="node2" presStyleIdx="0" presStyleCnt="3"/>
      <dgm:spPr>
        <a:scene3d>
          <a:camera prst="orthographicFront"/>
          <a:lightRig rig="threePt" dir="t"/>
        </a:scene3d>
        <a:sp3d>
          <a:bevelB/>
        </a:sp3d>
      </dgm:spPr>
      <dgm:t>
        <a:bodyPr/>
        <a:lstStyle/>
        <a:p>
          <a:endParaRPr lang="el-GR"/>
        </a:p>
      </dgm:t>
    </dgm:pt>
    <dgm:pt modelId="{532A0BEE-EFE3-45A2-9BA0-2FAB296A983F}" type="pres">
      <dgm:prSet presAssocID="{828F9E97-4C3B-4A96-B953-892B3CEE5303}" presName="text2" presStyleLbl="fgAcc2" presStyleIdx="0" presStyleCnt="3" custScaleX="194930" custScaleY="76446" custLinFactNeighborX="-330" custLinFactNeighborY="15014">
        <dgm:presLayoutVars>
          <dgm:chPref val="3"/>
        </dgm:presLayoutVars>
      </dgm:prSet>
      <dgm:spPr/>
      <dgm:t>
        <a:bodyPr/>
        <a:lstStyle/>
        <a:p>
          <a:endParaRPr lang="el-GR"/>
        </a:p>
      </dgm:t>
    </dgm:pt>
    <dgm:pt modelId="{D2886D70-A609-4969-9C38-D1663C0EA79A}" type="pres">
      <dgm:prSet presAssocID="{828F9E97-4C3B-4A96-B953-892B3CEE5303}" presName="hierChild3" presStyleCnt="0"/>
      <dgm:spPr>
        <a:scene3d>
          <a:camera prst="orthographicFront"/>
          <a:lightRig rig="threePt" dir="t"/>
        </a:scene3d>
        <a:sp3d>
          <a:bevelB/>
        </a:sp3d>
      </dgm:spPr>
      <dgm:t>
        <a:bodyPr/>
        <a:lstStyle/>
        <a:p>
          <a:endParaRPr lang="el-GR"/>
        </a:p>
      </dgm:t>
    </dgm:pt>
    <dgm:pt modelId="{A5430557-4F70-4370-BDF6-06C0E3530CC3}" type="pres">
      <dgm:prSet presAssocID="{98C1C6B1-A769-4F94-A8E2-C9798BE43267}" presName="Name17" presStyleLbl="parChTrans1D3" presStyleIdx="0" presStyleCnt="3"/>
      <dgm:spPr/>
      <dgm:t>
        <a:bodyPr/>
        <a:lstStyle/>
        <a:p>
          <a:endParaRPr lang="el-GR"/>
        </a:p>
      </dgm:t>
    </dgm:pt>
    <dgm:pt modelId="{4AF3D0CF-4B92-42BB-8E08-AB07DA347993}" type="pres">
      <dgm:prSet presAssocID="{E7E032D2-6421-4642-83D4-376F03EE1A5B}" presName="hierRoot3" presStyleCnt="0"/>
      <dgm:spPr>
        <a:scene3d>
          <a:camera prst="orthographicFront"/>
          <a:lightRig rig="threePt" dir="t"/>
        </a:scene3d>
        <a:sp3d>
          <a:bevelB/>
        </a:sp3d>
      </dgm:spPr>
      <dgm:t>
        <a:bodyPr/>
        <a:lstStyle/>
        <a:p>
          <a:endParaRPr lang="el-GR"/>
        </a:p>
      </dgm:t>
    </dgm:pt>
    <dgm:pt modelId="{D7FB6517-8F40-4326-A4B8-BE4DF66F9205}" type="pres">
      <dgm:prSet presAssocID="{E7E032D2-6421-4642-83D4-376F03EE1A5B}" presName="composite3" presStyleCnt="0"/>
      <dgm:spPr>
        <a:scene3d>
          <a:camera prst="orthographicFront"/>
          <a:lightRig rig="threePt" dir="t"/>
        </a:scene3d>
        <a:sp3d>
          <a:bevelB/>
        </a:sp3d>
      </dgm:spPr>
      <dgm:t>
        <a:bodyPr/>
        <a:lstStyle/>
        <a:p>
          <a:endParaRPr lang="el-GR"/>
        </a:p>
      </dgm:t>
    </dgm:pt>
    <dgm:pt modelId="{703799E5-192B-4865-9BBB-FF8D3E816DE9}" type="pres">
      <dgm:prSet presAssocID="{E7E032D2-6421-4642-83D4-376F03EE1A5B}" presName="background3" presStyleLbl="node3" presStyleIdx="0" presStyleCnt="3"/>
      <dgm:spPr>
        <a:scene3d>
          <a:camera prst="orthographicFront"/>
          <a:lightRig rig="threePt" dir="t"/>
        </a:scene3d>
        <a:sp3d>
          <a:bevelB/>
        </a:sp3d>
      </dgm:spPr>
      <dgm:t>
        <a:bodyPr/>
        <a:lstStyle/>
        <a:p>
          <a:endParaRPr lang="el-GR"/>
        </a:p>
      </dgm:t>
    </dgm:pt>
    <dgm:pt modelId="{56AED209-D1CA-421A-831A-0628F61FF207}" type="pres">
      <dgm:prSet presAssocID="{E7E032D2-6421-4642-83D4-376F03EE1A5B}" presName="text3" presStyleLbl="fgAcc3" presStyleIdx="0" presStyleCnt="3" custScaleX="202412" custScaleY="365266" custLinFactNeighborX="9105" custLinFactNeighborY="39850">
        <dgm:presLayoutVars>
          <dgm:chPref val="3"/>
        </dgm:presLayoutVars>
      </dgm:prSet>
      <dgm:spPr/>
      <dgm:t>
        <a:bodyPr/>
        <a:lstStyle/>
        <a:p>
          <a:endParaRPr lang="el-GR"/>
        </a:p>
      </dgm:t>
    </dgm:pt>
    <dgm:pt modelId="{DB4DBCFE-D4D6-481E-B10D-3C103B2DA7A4}" type="pres">
      <dgm:prSet presAssocID="{E7E032D2-6421-4642-83D4-376F03EE1A5B}" presName="hierChild4" presStyleCnt="0"/>
      <dgm:spPr>
        <a:scene3d>
          <a:camera prst="orthographicFront"/>
          <a:lightRig rig="threePt" dir="t"/>
        </a:scene3d>
        <a:sp3d>
          <a:bevelB/>
        </a:sp3d>
      </dgm:spPr>
      <dgm:t>
        <a:bodyPr/>
        <a:lstStyle/>
        <a:p>
          <a:endParaRPr lang="el-GR"/>
        </a:p>
      </dgm:t>
    </dgm:pt>
    <dgm:pt modelId="{E22DC842-AF99-4AE9-A0C2-B1103DB0E735}" type="pres">
      <dgm:prSet presAssocID="{A7280B98-9C29-4BFC-8B82-C884B90EC264}" presName="Name10" presStyleLbl="parChTrans1D2" presStyleIdx="1" presStyleCnt="3"/>
      <dgm:spPr/>
      <dgm:t>
        <a:bodyPr/>
        <a:lstStyle/>
        <a:p>
          <a:endParaRPr lang="el-GR"/>
        </a:p>
      </dgm:t>
    </dgm:pt>
    <dgm:pt modelId="{EE385DB7-124E-4199-824E-5F84CEB7A13E}" type="pres">
      <dgm:prSet presAssocID="{6CB9F11B-1CBA-49EB-8337-8627C6018036}" presName="hierRoot2" presStyleCnt="0"/>
      <dgm:spPr>
        <a:scene3d>
          <a:camera prst="orthographicFront"/>
          <a:lightRig rig="threePt" dir="t"/>
        </a:scene3d>
        <a:sp3d>
          <a:bevelB/>
        </a:sp3d>
      </dgm:spPr>
      <dgm:t>
        <a:bodyPr/>
        <a:lstStyle/>
        <a:p>
          <a:endParaRPr lang="el-GR"/>
        </a:p>
      </dgm:t>
    </dgm:pt>
    <dgm:pt modelId="{A7B1330D-64D9-4D63-8E20-912EBB35A205}" type="pres">
      <dgm:prSet presAssocID="{6CB9F11B-1CBA-49EB-8337-8627C6018036}" presName="composite2" presStyleCnt="0"/>
      <dgm:spPr>
        <a:scene3d>
          <a:camera prst="orthographicFront"/>
          <a:lightRig rig="threePt" dir="t"/>
        </a:scene3d>
        <a:sp3d>
          <a:bevelB/>
        </a:sp3d>
      </dgm:spPr>
      <dgm:t>
        <a:bodyPr/>
        <a:lstStyle/>
        <a:p>
          <a:endParaRPr lang="el-GR"/>
        </a:p>
      </dgm:t>
    </dgm:pt>
    <dgm:pt modelId="{904C8C49-5AF6-499C-9A57-9F08979AE481}" type="pres">
      <dgm:prSet presAssocID="{6CB9F11B-1CBA-49EB-8337-8627C6018036}" presName="background2" presStyleLbl="node2" presStyleIdx="1" presStyleCnt="3"/>
      <dgm:spPr>
        <a:scene3d>
          <a:camera prst="orthographicFront"/>
          <a:lightRig rig="threePt" dir="t"/>
        </a:scene3d>
        <a:sp3d>
          <a:bevelB/>
        </a:sp3d>
      </dgm:spPr>
      <dgm:t>
        <a:bodyPr/>
        <a:lstStyle/>
        <a:p>
          <a:endParaRPr lang="el-GR"/>
        </a:p>
      </dgm:t>
    </dgm:pt>
    <dgm:pt modelId="{98342858-95F0-4A69-BAAE-87BA7066FC7F}" type="pres">
      <dgm:prSet presAssocID="{6CB9F11B-1CBA-49EB-8337-8627C6018036}" presName="text2" presStyleLbl="fgAcc2" presStyleIdx="1" presStyleCnt="3" custScaleX="147652" custScaleY="99097" custLinFactNeighborX="-47" custLinFactNeighborY="23029">
        <dgm:presLayoutVars>
          <dgm:chPref val="3"/>
        </dgm:presLayoutVars>
      </dgm:prSet>
      <dgm:spPr/>
      <dgm:t>
        <a:bodyPr/>
        <a:lstStyle/>
        <a:p>
          <a:endParaRPr lang="el-GR"/>
        </a:p>
      </dgm:t>
    </dgm:pt>
    <dgm:pt modelId="{5C4FD819-7284-4294-B278-4540829B77CE}" type="pres">
      <dgm:prSet presAssocID="{6CB9F11B-1CBA-49EB-8337-8627C6018036}" presName="hierChild3" presStyleCnt="0"/>
      <dgm:spPr>
        <a:scene3d>
          <a:camera prst="orthographicFront"/>
          <a:lightRig rig="threePt" dir="t"/>
        </a:scene3d>
        <a:sp3d>
          <a:bevelB/>
        </a:sp3d>
      </dgm:spPr>
      <dgm:t>
        <a:bodyPr/>
        <a:lstStyle/>
        <a:p>
          <a:endParaRPr lang="el-GR"/>
        </a:p>
      </dgm:t>
    </dgm:pt>
    <dgm:pt modelId="{80C8EA6F-BC45-48D4-8181-A2CFD9DA6B3C}" type="pres">
      <dgm:prSet presAssocID="{53250E51-8DC1-4032-99D0-838223F58BFD}" presName="Name17" presStyleLbl="parChTrans1D3" presStyleIdx="1" presStyleCnt="3"/>
      <dgm:spPr/>
      <dgm:t>
        <a:bodyPr/>
        <a:lstStyle/>
        <a:p>
          <a:endParaRPr lang="el-GR"/>
        </a:p>
      </dgm:t>
    </dgm:pt>
    <dgm:pt modelId="{913A101C-BB27-420B-B940-AB499858154F}" type="pres">
      <dgm:prSet presAssocID="{09967E95-FC55-488F-B37B-5CD2CDA4E787}" presName="hierRoot3" presStyleCnt="0"/>
      <dgm:spPr>
        <a:scene3d>
          <a:camera prst="orthographicFront"/>
          <a:lightRig rig="threePt" dir="t"/>
        </a:scene3d>
        <a:sp3d>
          <a:bevelB/>
        </a:sp3d>
      </dgm:spPr>
      <dgm:t>
        <a:bodyPr/>
        <a:lstStyle/>
        <a:p>
          <a:endParaRPr lang="el-GR"/>
        </a:p>
      </dgm:t>
    </dgm:pt>
    <dgm:pt modelId="{7ABE1EC4-ABFB-4B6D-A4BC-10B70B8731C2}" type="pres">
      <dgm:prSet presAssocID="{09967E95-FC55-488F-B37B-5CD2CDA4E787}" presName="composite3" presStyleCnt="0"/>
      <dgm:spPr>
        <a:scene3d>
          <a:camera prst="orthographicFront"/>
          <a:lightRig rig="threePt" dir="t"/>
        </a:scene3d>
        <a:sp3d>
          <a:bevelB/>
        </a:sp3d>
      </dgm:spPr>
      <dgm:t>
        <a:bodyPr/>
        <a:lstStyle/>
        <a:p>
          <a:endParaRPr lang="el-GR"/>
        </a:p>
      </dgm:t>
    </dgm:pt>
    <dgm:pt modelId="{6AD37889-3009-4585-B6AD-ACF7DE16DBDE}" type="pres">
      <dgm:prSet presAssocID="{09967E95-FC55-488F-B37B-5CD2CDA4E787}" presName="background3" presStyleLbl="node3" presStyleIdx="1" presStyleCnt="3"/>
      <dgm:spPr>
        <a:scene3d>
          <a:camera prst="orthographicFront"/>
          <a:lightRig rig="threePt" dir="t"/>
        </a:scene3d>
        <a:sp3d>
          <a:bevelB/>
        </a:sp3d>
      </dgm:spPr>
      <dgm:t>
        <a:bodyPr/>
        <a:lstStyle/>
        <a:p>
          <a:endParaRPr lang="el-GR"/>
        </a:p>
      </dgm:t>
    </dgm:pt>
    <dgm:pt modelId="{77DFF181-BFA2-46C7-8FC9-69E60F80B3CB}" type="pres">
      <dgm:prSet presAssocID="{09967E95-FC55-488F-B37B-5CD2CDA4E787}" presName="text3" presStyleLbl="fgAcc3" presStyleIdx="1" presStyleCnt="3" custScaleX="143010" custScaleY="325461" custLinFactNeighborX="7811" custLinFactNeighborY="22405">
        <dgm:presLayoutVars>
          <dgm:chPref val="3"/>
        </dgm:presLayoutVars>
      </dgm:prSet>
      <dgm:spPr/>
      <dgm:t>
        <a:bodyPr/>
        <a:lstStyle/>
        <a:p>
          <a:endParaRPr lang="el-GR"/>
        </a:p>
      </dgm:t>
    </dgm:pt>
    <dgm:pt modelId="{5C6E6952-51FC-4382-8522-24425FC55CC6}" type="pres">
      <dgm:prSet presAssocID="{09967E95-FC55-488F-B37B-5CD2CDA4E787}" presName="hierChild4" presStyleCnt="0"/>
      <dgm:spPr>
        <a:scene3d>
          <a:camera prst="orthographicFront"/>
          <a:lightRig rig="threePt" dir="t"/>
        </a:scene3d>
        <a:sp3d>
          <a:bevelB/>
        </a:sp3d>
      </dgm:spPr>
      <dgm:t>
        <a:bodyPr/>
        <a:lstStyle/>
        <a:p>
          <a:endParaRPr lang="el-GR"/>
        </a:p>
      </dgm:t>
    </dgm:pt>
    <dgm:pt modelId="{D2FB2E85-993E-48CC-8270-9D664964C2C1}" type="pres">
      <dgm:prSet presAssocID="{52CB8AB9-4191-4314-A23F-AD1991917087}" presName="Name10" presStyleLbl="parChTrans1D2" presStyleIdx="2" presStyleCnt="3"/>
      <dgm:spPr/>
      <dgm:t>
        <a:bodyPr/>
        <a:lstStyle/>
        <a:p>
          <a:endParaRPr lang="el-GR"/>
        </a:p>
      </dgm:t>
    </dgm:pt>
    <dgm:pt modelId="{700E9656-27FB-4257-A377-FE5FC89B60F2}" type="pres">
      <dgm:prSet presAssocID="{D9163BAF-1CE9-48BA-834C-DCDC5D4330AB}" presName="hierRoot2" presStyleCnt="0"/>
      <dgm:spPr>
        <a:scene3d>
          <a:camera prst="orthographicFront"/>
          <a:lightRig rig="threePt" dir="t"/>
        </a:scene3d>
        <a:sp3d>
          <a:bevelB/>
        </a:sp3d>
      </dgm:spPr>
      <dgm:t>
        <a:bodyPr/>
        <a:lstStyle/>
        <a:p>
          <a:endParaRPr lang="el-GR"/>
        </a:p>
      </dgm:t>
    </dgm:pt>
    <dgm:pt modelId="{71AC885A-1F89-4EEA-BA9E-CD018214C2D2}" type="pres">
      <dgm:prSet presAssocID="{D9163BAF-1CE9-48BA-834C-DCDC5D4330AB}" presName="composite2" presStyleCnt="0"/>
      <dgm:spPr>
        <a:scene3d>
          <a:camera prst="orthographicFront"/>
          <a:lightRig rig="threePt" dir="t"/>
        </a:scene3d>
        <a:sp3d>
          <a:bevelB/>
        </a:sp3d>
      </dgm:spPr>
      <dgm:t>
        <a:bodyPr/>
        <a:lstStyle/>
        <a:p>
          <a:endParaRPr lang="el-GR"/>
        </a:p>
      </dgm:t>
    </dgm:pt>
    <dgm:pt modelId="{320A1705-9A9B-4C87-896F-C7F314948753}" type="pres">
      <dgm:prSet presAssocID="{D9163BAF-1CE9-48BA-834C-DCDC5D4330AB}" presName="background2" presStyleLbl="node2" presStyleIdx="2" presStyleCnt="3"/>
      <dgm:spPr>
        <a:scene3d>
          <a:camera prst="orthographicFront"/>
          <a:lightRig rig="threePt" dir="t"/>
        </a:scene3d>
        <a:sp3d>
          <a:bevelB/>
        </a:sp3d>
      </dgm:spPr>
      <dgm:t>
        <a:bodyPr/>
        <a:lstStyle/>
        <a:p>
          <a:endParaRPr lang="el-GR"/>
        </a:p>
      </dgm:t>
    </dgm:pt>
    <dgm:pt modelId="{C671AC57-BD9C-4357-A3B5-ECF939E78CA7}" type="pres">
      <dgm:prSet presAssocID="{D9163BAF-1CE9-48BA-834C-DCDC5D4330AB}" presName="text2" presStyleLbl="fgAcc2" presStyleIdx="2" presStyleCnt="3" custScaleX="114525" custScaleY="72751" custLinFactNeighborX="-3236" custLinFactNeighborY="13483">
        <dgm:presLayoutVars>
          <dgm:chPref val="3"/>
        </dgm:presLayoutVars>
      </dgm:prSet>
      <dgm:spPr/>
      <dgm:t>
        <a:bodyPr/>
        <a:lstStyle/>
        <a:p>
          <a:endParaRPr lang="el-GR"/>
        </a:p>
      </dgm:t>
    </dgm:pt>
    <dgm:pt modelId="{BF0590E8-BCE9-4449-8EE3-770BF42A5286}" type="pres">
      <dgm:prSet presAssocID="{D9163BAF-1CE9-48BA-834C-DCDC5D4330AB}" presName="hierChild3" presStyleCnt="0"/>
      <dgm:spPr>
        <a:scene3d>
          <a:camera prst="orthographicFront"/>
          <a:lightRig rig="threePt" dir="t"/>
        </a:scene3d>
        <a:sp3d>
          <a:bevelB/>
        </a:sp3d>
      </dgm:spPr>
      <dgm:t>
        <a:bodyPr/>
        <a:lstStyle/>
        <a:p>
          <a:endParaRPr lang="el-GR"/>
        </a:p>
      </dgm:t>
    </dgm:pt>
    <dgm:pt modelId="{54915FEF-46F6-4F56-A06D-74A1BF43BD7D}" type="pres">
      <dgm:prSet presAssocID="{5F9E4650-A13A-4AD7-8315-91BB179E5DC3}" presName="Name17" presStyleLbl="parChTrans1D3" presStyleIdx="2" presStyleCnt="3"/>
      <dgm:spPr/>
      <dgm:t>
        <a:bodyPr/>
        <a:lstStyle/>
        <a:p>
          <a:endParaRPr lang="el-GR"/>
        </a:p>
      </dgm:t>
    </dgm:pt>
    <dgm:pt modelId="{5157840F-363E-4874-9A49-18B26A792B2D}" type="pres">
      <dgm:prSet presAssocID="{F5DB777D-1D0C-4AA5-80CF-0FC59BCC2433}" presName="hierRoot3" presStyleCnt="0"/>
      <dgm:spPr>
        <a:scene3d>
          <a:camera prst="orthographicFront"/>
          <a:lightRig rig="threePt" dir="t"/>
        </a:scene3d>
        <a:sp3d>
          <a:bevelB/>
        </a:sp3d>
      </dgm:spPr>
      <dgm:t>
        <a:bodyPr/>
        <a:lstStyle/>
        <a:p>
          <a:endParaRPr lang="el-GR"/>
        </a:p>
      </dgm:t>
    </dgm:pt>
    <dgm:pt modelId="{02C40244-C3F5-46AA-8BC3-5C44F6F3CA64}" type="pres">
      <dgm:prSet presAssocID="{F5DB777D-1D0C-4AA5-80CF-0FC59BCC2433}" presName="composite3" presStyleCnt="0"/>
      <dgm:spPr>
        <a:scene3d>
          <a:camera prst="orthographicFront"/>
          <a:lightRig rig="threePt" dir="t"/>
        </a:scene3d>
        <a:sp3d>
          <a:bevelB/>
        </a:sp3d>
      </dgm:spPr>
      <dgm:t>
        <a:bodyPr/>
        <a:lstStyle/>
        <a:p>
          <a:endParaRPr lang="el-GR"/>
        </a:p>
      </dgm:t>
    </dgm:pt>
    <dgm:pt modelId="{8F2BF253-B25E-4BB4-BB67-F1E6ECC0E333}" type="pres">
      <dgm:prSet presAssocID="{F5DB777D-1D0C-4AA5-80CF-0FC59BCC2433}" presName="background3" presStyleLbl="node3" presStyleIdx="2" presStyleCnt="3"/>
      <dgm:spPr>
        <a:scene3d>
          <a:camera prst="orthographicFront"/>
          <a:lightRig rig="threePt" dir="t"/>
        </a:scene3d>
        <a:sp3d>
          <a:bevelB/>
        </a:sp3d>
      </dgm:spPr>
      <dgm:t>
        <a:bodyPr/>
        <a:lstStyle/>
        <a:p>
          <a:endParaRPr lang="el-GR"/>
        </a:p>
      </dgm:t>
    </dgm:pt>
    <dgm:pt modelId="{7424944D-066D-4CEC-9A67-92FE7128EB94}" type="pres">
      <dgm:prSet presAssocID="{F5DB777D-1D0C-4AA5-80CF-0FC59BCC2433}" presName="text3" presStyleLbl="fgAcc3" presStyleIdx="2" presStyleCnt="3" custScaleX="172659" custScaleY="366326" custLinFactNeighborX="358" custLinFactNeighborY="16690">
        <dgm:presLayoutVars>
          <dgm:chPref val="3"/>
        </dgm:presLayoutVars>
      </dgm:prSet>
      <dgm:spPr/>
      <dgm:t>
        <a:bodyPr/>
        <a:lstStyle/>
        <a:p>
          <a:endParaRPr lang="el-GR"/>
        </a:p>
      </dgm:t>
    </dgm:pt>
    <dgm:pt modelId="{48EFF855-C4F6-40EF-9810-A39538D0A0AB}" type="pres">
      <dgm:prSet presAssocID="{F5DB777D-1D0C-4AA5-80CF-0FC59BCC2433}" presName="hierChild4" presStyleCnt="0"/>
      <dgm:spPr>
        <a:scene3d>
          <a:camera prst="orthographicFront"/>
          <a:lightRig rig="threePt" dir="t"/>
        </a:scene3d>
        <a:sp3d>
          <a:bevelB/>
        </a:sp3d>
      </dgm:spPr>
      <dgm:t>
        <a:bodyPr/>
        <a:lstStyle/>
        <a:p>
          <a:endParaRPr lang="el-GR"/>
        </a:p>
      </dgm:t>
    </dgm:pt>
  </dgm:ptLst>
  <dgm:cxnLst>
    <dgm:cxn modelId="{F8B82967-AA01-4B2A-BDDE-DE105567B1CB}" type="presOf" srcId="{704AD41A-C9A5-4010-9B68-39AAE8DC20AE}" destId="{28C721FE-3E5B-49D5-9AAD-14B0E3213E9D}" srcOrd="0" destOrd="0" presId="urn:microsoft.com/office/officeart/2005/8/layout/hierarchy1"/>
    <dgm:cxn modelId="{B32E51A6-01C1-4A4E-A16C-777C2F3A9035}" type="presOf" srcId="{52CB8AB9-4191-4314-A23F-AD1991917087}" destId="{D2FB2E85-993E-48CC-8270-9D664964C2C1}" srcOrd="0" destOrd="0" presId="urn:microsoft.com/office/officeart/2005/8/layout/hierarchy1"/>
    <dgm:cxn modelId="{BB237B88-58D0-46E7-A5E3-1EAD94991E1A}" type="presOf" srcId="{A7280B98-9C29-4BFC-8B82-C884B90EC264}" destId="{E22DC842-AF99-4AE9-A0C2-B1103DB0E735}" srcOrd="0" destOrd="0" presId="urn:microsoft.com/office/officeart/2005/8/layout/hierarchy1"/>
    <dgm:cxn modelId="{7EBB7990-6716-464A-BFF8-413095D4A17F}" type="presOf" srcId="{10BC2454-6E3C-47A7-B303-58BF5C9070A2}" destId="{446B5109-D483-485E-844B-6F4B9695C29F}" srcOrd="0" destOrd="0" presId="urn:microsoft.com/office/officeart/2005/8/layout/hierarchy1"/>
    <dgm:cxn modelId="{1D7AD9D2-D602-4CCC-AD16-6BDC110175B7}" srcId="{704AD41A-C9A5-4010-9B68-39AAE8DC20AE}" destId="{D9163BAF-1CE9-48BA-834C-DCDC5D4330AB}" srcOrd="2" destOrd="0" parTransId="{52CB8AB9-4191-4314-A23F-AD1991917087}" sibTransId="{0DAEF21C-85D8-4B12-B89A-A7F2D634342C}"/>
    <dgm:cxn modelId="{2E7FC9D4-5876-4FC1-9DB5-77A84AB1BDBA}" type="presOf" srcId="{E7E032D2-6421-4642-83D4-376F03EE1A5B}" destId="{56AED209-D1CA-421A-831A-0628F61FF207}" srcOrd="0" destOrd="0" presId="urn:microsoft.com/office/officeart/2005/8/layout/hierarchy1"/>
    <dgm:cxn modelId="{4B82188B-D00F-44F8-ABE6-B77CBF659321}" type="presOf" srcId="{6CB9F11B-1CBA-49EB-8337-8627C6018036}" destId="{98342858-95F0-4A69-BAAE-87BA7066FC7F}" srcOrd="0" destOrd="0" presId="urn:microsoft.com/office/officeart/2005/8/layout/hierarchy1"/>
    <dgm:cxn modelId="{EFDB814F-BAA6-45EB-B698-2F5413B65D72}" srcId="{704AD41A-C9A5-4010-9B68-39AAE8DC20AE}" destId="{828F9E97-4C3B-4A96-B953-892B3CEE5303}" srcOrd="0" destOrd="0" parTransId="{10BC2454-6E3C-47A7-B303-58BF5C9070A2}" sibTransId="{D1B43A85-6168-47A5-8E35-F32301B86537}"/>
    <dgm:cxn modelId="{31B93DF3-2F9B-4C51-8E4D-2AAF42B1AD0F}" srcId="{828F9E97-4C3B-4A96-B953-892B3CEE5303}" destId="{E7E032D2-6421-4642-83D4-376F03EE1A5B}" srcOrd="0" destOrd="0" parTransId="{98C1C6B1-A769-4F94-A8E2-C9798BE43267}" sibTransId="{88B30482-352C-494A-A815-24D7AE93D0AF}"/>
    <dgm:cxn modelId="{C5BC4800-C81C-44D8-83CC-A33EE9A5509F}" type="presOf" srcId="{D9163BAF-1CE9-48BA-834C-DCDC5D4330AB}" destId="{C671AC57-BD9C-4357-A3B5-ECF939E78CA7}" srcOrd="0" destOrd="0" presId="urn:microsoft.com/office/officeart/2005/8/layout/hierarchy1"/>
    <dgm:cxn modelId="{621A5934-1B37-4288-A1C3-C397CFFF0F0A}" type="presOf" srcId="{53250E51-8DC1-4032-99D0-838223F58BFD}" destId="{80C8EA6F-BC45-48D4-8181-A2CFD9DA6B3C}" srcOrd="0" destOrd="0" presId="urn:microsoft.com/office/officeart/2005/8/layout/hierarchy1"/>
    <dgm:cxn modelId="{7229E96A-305B-484B-91EF-27C590766BB5}" type="presOf" srcId="{98C1C6B1-A769-4F94-A8E2-C9798BE43267}" destId="{A5430557-4F70-4370-BDF6-06C0E3530CC3}" srcOrd="0" destOrd="0" presId="urn:microsoft.com/office/officeart/2005/8/layout/hierarchy1"/>
    <dgm:cxn modelId="{F01C1505-C040-4F26-B577-4B6C76142970}" srcId="{765D1573-3E55-4565-9877-347C6F4E31D4}" destId="{704AD41A-C9A5-4010-9B68-39AAE8DC20AE}" srcOrd="0" destOrd="0" parTransId="{20402E11-64DB-47FE-B952-91937E566E38}" sibTransId="{457A3957-BAF2-4188-9522-B70BB9FD9A16}"/>
    <dgm:cxn modelId="{8B83C786-2B0C-43B6-B06D-9B8C294984CE}" srcId="{6CB9F11B-1CBA-49EB-8337-8627C6018036}" destId="{09967E95-FC55-488F-B37B-5CD2CDA4E787}" srcOrd="0" destOrd="0" parTransId="{53250E51-8DC1-4032-99D0-838223F58BFD}" sibTransId="{3115155F-88FD-4E83-96AB-462A7AF700CE}"/>
    <dgm:cxn modelId="{E7394EBD-00D5-4A15-89D8-9D2D0D0FC7C7}" type="presOf" srcId="{5F9E4650-A13A-4AD7-8315-91BB179E5DC3}" destId="{54915FEF-46F6-4F56-A06D-74A1BF43BD7D}" srcOrd="0" destOrd="0" presId="urn:microsoft.com/office/officeart/2005/8/layout/hierarchy1"/>
    <dgm:cxn modelId="{99E7339A-F323-4FD8-B3E3-8133837BA225}" srcId="{D9163BAF-1CE9-48BA-834C-DCDC5D4330AB}" destId="{F5DB777D-1D0C-4AA5-80CF-0FC59BCC2433}" srcOrd="0" destOrd="0" parTransId="{5F9E4650-A13A-4AD7-8315-91BB179E5DC3}" sibTransId="{244F0882-E9E2-46FD-A6A5-B2746C36C194}"/>
    <dgm:cxn modelId="{394E09B6-B465-495D-B2D5-A2DD5AAE928E}" type="presOf" srcId="{828F9E97-4C3B-4A96-B953-892B3CEE5303}" destId="{532A0BEE-EFE3-45A2-9BA0-2FAB296A983F}" srcOrd="0" destOrd="0" presId="urn:microsoft.com/office/officeart/2005/8/layout/hierarchy1"/>
    <dgm:cxn modelId="{40A26A6D-7151-4C59-94CA-080B3363129E}" type="presOf" srcId="{F5DB777D-1D0C-4AA5-80CF-0FC59BCC2433}" destId="{7424944D-066D-4CEC-9A67-92FE7128EB94}" srcOrd="0" destOrd="0" presId="urn:microsoft.com/office/officeart/2005/8/layout/hierarchy1"/>
    <dgm:cxn modelId="{15D6F7B2-7B29-4045-9537-755F2A9E2B17}" type="presOf" srcId="{765D1573-3E55-4565-9877-347C6F4E31D4}" destId="{9B8ADDC2-85DF-45D3-B79A-7515EEC6D05B}" srcOrd="0" destOrd="0" presId="urn:microsoft.com/office/officeart/2005/8/layout/hierarchy1"/>
    <dgm:cxn modelId="{ED607015-96AE-45DF-AA14-7E6D8EECBFB9}" type="presOf" srcId="{09967E95-FC55-488F-B37B-5CD2CDA4E787}" destId="{77DFF181-BFA2-46C7-8FC9-69E60F80B3CB}" srcOrd="0" destOrd="0" presId="urn:microsoft.com/office/officeart/2005/8/layout/hierarchy1"/>
    <dgm:cxn modelId="{E8875FB3-24E0-4165-9100-2B936C74FE14}" srcId="{704AD41A-C9A5-4010-9B68-39AAE8DC20AE}" destId="{6CB9F11B-1CBA-49EB-8337-8627C6018036}" srcOrd="1" destOrd="0" parTransId="{A7280B98-9C29-4BFC-8B82-C884B90EC264}" sibTransId="{26EA4C9D-4A83-4217-A6A2-0161E6DCAF02}"/>
    <dgm:cxn modelId="{F9B6C2A0-01E4-4E96-BCE6-28A69249B14A}" type="presParOf" srcId="{9B8ADDC2-85DF-45D3-B79A-7515EEC6D05B}" destId="{51E0C7B5-D099-4274-BA92-46D6D26C61FE}" srcOrd="0" destOrd="0" presId="urn:microsoft.com/office/officeart/2005/8/layout/hierarchy1"/>
    <dgm:cxn modelId="{AEFB887F-A191-461D-A1FC-FA0496882B97}" type="presParOf" srcId="{51E0C7B5-D099-4274-BA92-46D6D26C61FE}" destId="{47244D9B-6884-430D-A81D-91EF0687A343}" srcOrd="0" destOrd="0" presId="urn:microsoft.com/office/officeart/2005/8/layout/hierarchy1"/>
    <dgm:cxn modelId="{3DB6A5B8-35AA-4EA4-98ED-1AB930AB406B}" type="presParOf" srcId="{47244D9B-6884-430D-A81D-91EF0687A343}" destId="{215ACCE7-D238-4F0A-8F8C-D8C58F7DACC2}" srcOrd="0" destOrd="0" presId="urn:microsoft.com/office/officeart/2005/8/layout/hierarchy1"/>
    <dgm:cxn modelId="{907A4F95-7BB7-4775-A28D-A8273E182989}" type="presParOf" srcId="{47244D9B-6884-430D-A81D-91EF0687A343}" destId="{28C721FE-3E5B-49D5-9AAD-14B0E3213E9D}" srcOrd="1" destOrd="0" presId="urn:microsoft.com/office/officeart/2005/8/layout/hierarchy1"/>
    <dgm:cxn modelId="{A2482EDD-7FEE-4803-899C-96787E0D52F5}" type="presParOf" srcId="{51E0C7B5-D099-4274-BA92-46D6D26C61FE}" destId="{C42F173B-DFE1-4092-9BBE-E464312BE266}" srcOrd="1" destOrd="0" presId="urn:microsoft.com/office/officeart/2005/8/layout/hierarchy1"/>
    <dgm:cxn modelId="{067D4929-A1E0-424C-BAC0-55453836CB4E}" type="presParOf" srcId="{C42F173B-DFE1-4092-9BBE-E464312BE266}" destId="{446B5109-D483-485E-844B-6F4B9695C29F}" srcOrd="0" destOrd="0" presId="urn:microsoft.com/office/officeart/2005/8/layout/hierarchy1"/>
    <dgm:cxn modelId="{B46944BD-B672-44A5-86AC-38D6D165C754}" type="presParOf" srcId="{C42F173B-DFE1-4092-9BBE-E464312BE266}" destId="{11003BEE-7F88-4BFE-91CE-EA54EE2D2982}" srcOrd="1" destOrd="0" presId="urn:microsoft.com/office/officeart/2005/8/layout/hierarchy1"/>
    <dgm:cxn modelId="{A8FC5D87-31FF-4D15-A8C5-A6E9C1B12B62}" type="presParOf" srcId="{11003BEE-7F88-4BFE-91CE-EA54EE2D2982}" destId="{B5845CC1-F4FF-41F0-926A-F7FC9588DECC}" srcOrd="0" destOrd="0" presId="urn:microsoft.com/office/officeart/2005/8/layout/hierarchy1"/>
    <dgm:cxn modelId="{E56A7B7E-0DDA-4AEE-9B95-54076FFC608A}" type="presParOf" srcId="{B5845CC1-F4FF-41F0-926A-F7FC9588DECC}" destId="{825A60E3-5155-44D2-9140-885278A6D699}" srcOrd="0" destOrd="0" presId="urn:microsoft.com/office/officeart/2005/8/layout/hierarchy1"/>
    <dgm:cxn modelId="{DCB287D5-73AC-4E2B-B481-737FDAD09AF7}" type="presParOf" srcId="{B5845CC1-F4FF-41F0-926A-F7FC9588DECC}" destId="{532A0BEE-EFE3-45A2-9BA0-2FAB296A983F}" srcOrd="1" destOrd="0" presId="urn:microsoft.com/office/officeart/2005/8/layout/hierarchy1"/>
    <dgm:cxn modelId="{EA17303F-943E-4C00-8638-7C59799D02C7}" type="presParOf" srcId="{11003BEE-7F88-4BFE-91CE-EA54EE2D2982}" destId="{D2886D70-A609-4969-9C38-D1663C0EA79A}" srcOrd="1" destOrd="0" presId="urn:microsoft.com/office/officeart/2005/8/layout/hierarchy1"/>
    <dgm:cxn modelId="{64D638F4-9AE4-438F-AB6C-CFF909229F20}" type="presParOf" srcId="{D2886D70-A609-4969-9C38-D1663C0EA79A}" destId="{A5430557-4F70-4370-BDF6-06C0E3530CC3}" srcOrd="0" destOrd="0" presId="urn:microsoft.com/office/officeart/2005/8/layout/hierarchy1"/>
    <dgm:cxn modelId="{D394560E-B013-4E1C-B64C-134BBC7E722A}" type="presParOf" srcId="{D2886D70-A609-4969-9C38-D1663C0EA79A}" destId="{4AF3D0CF-4B92-42BB-8E08-AB07DA347993}" srcOrd="1" destOrd="0" presId="urn:microsoft.com/office/officeart/2005/8/layout/hierarchy1"/>
    <dgm:cxn modelId="{7A54B602-F336-44D3-B1E6-4D56201D26EC}" type="presParOf" srcId="{4AF3D0CF-4B92-42BB-8E08-AB07DA347993}" destId="{D7FB6517-8F40-4326-A4B8-BE4DF66F9205}" srcOrd="0" destOrd="0" presId="urn:microsoft.com/office/officeart/2005/8/layout/hierarchy1"/>
    <dgm:cxn modelId="{50568724-79CA-4CA6-B03E-F236FB38624B}" type="presParOf" srcId="{D7FB6517-8F40-4326-A4B8-BE4DF66F9205}" destId="{703799E5-192B-4865-9BBB-FF8D3E816DE9}" srcOrd="0" destOrd="0" presId="urn:microsoft.com/office/officeart/2005/8/layout/hierarchy1"/>
    <dgm:cxn modelId="{7D12A58D-1B84-4A5C-A33A-559AF62D147B}" type="presParOf" srcId="{D7FB6517-8F40-4326-A4B8-BE4DF66F9205}" destId="{56AED209-D1CA-421A-831A-0628F61FF207}" srcOrd="1" destOrd="0" presId="urn:microsoft.com/office/officeart/2005/8/layout/hierarchy1"/>
    <dgm:cxn modelId="{289A63F0-AEAA-4FD7-9F13-F82D7C86BEFF}" type="presParOf" srcId="{4AF3D0CF-4B92-42BB-8E08-AB07DA347993}" destId="{DB4DBCFE-D4D6-481E-B10D-3C103B2DA7A4}" srcOrd="1" destOrd="0" presId="urn:microsoft.com/office/officeart/2005/8/layout/hierarchy1"/>
    <dgm:cxn modelId="{ADAFA78B-A7E0-4222-8718-9F7CB4BE9C24}" type="presParOf" srcId="{C42F173B-DFE1-4092-9BBE-E464312BE266}" destId="{E22DC842-AF99-4AE9-A0C2-B1103DB0E735}" srcOrd="2" destOrd="0" presId="urn:microsoft.com/office/officeart/2005/8/layout/hierarchy1"/>
    <dgm:cxn modelId="{9B02B8D3-8130-408E-88CC-7E973294BBDB}" type="presParOf" srcId="{C42F173B-DFE1-4092-9BBE-E464312BE266}" destId="{EE385DB7-124E-4199-824E-5F84CEB7A13E}" srcOrd="3" destOrd="0" presId="urn:microsoft.com/office/officeart/2005/8/layout/hierarchy1"/>
    <dgm:cxn modelId="{D378527D-6FDF-4E18-9334-5D1C2D0D1412}" type="presParOf" srcId="{EE385DB7-124E-4199-824E-5F84CEB7A13E}" destId="{A7B1330D-64D9-4D63-8E20-912EBB35A205}" srcOrd="0" destOrd="0" presId="urn:microsoft.com/office/officeart/2005/8/layout/hierarchy1"/>
    <dgm:cxn modelId="{09BAE514-9599-4592-9848-54B9AC04AAEF}" type="presParOf" srcId="{A7B1330D-64D9-4D63-8E20-912EBB35A205}" destId="{904C8C49-5AF6-499C-9A57-9F08979AE481}" srcOrd="0" destOrd="0" presId="urn:microsoft.com/office/officeart/2005/8/layout/hierarchy1"/>
    <dgm:cxn modelId="{426B0346-1D14-4D69-A658-4EF19C7C7565}" type="presParOf" srcId="{A7B1330D-64D9-4D63-8E20-912EBB35A205}" destId="{98342858-95F0-4A69-BAAE-87BA7066FC7F}" srcOrd="1" destOrd="0" presId="urn:microsoft.com/office/officeart/2005/8/layout/hierarchy1"/>
    <dgm:cxn modelId="{ADD65563-E70B-44A8-BC6F-65971669D21F}" type="presParOf" srcId="{EE385DB7-124E-4199-824E-5F84CEB7A13E}" destId="{5C4FD819-7284-4294-B278-4540829B77CE}" srcOrd="1" destOrd="0" presId="urn:microsoft.com/office/officeart/2005/8/layout/hierarchy1"/>
    <dgm:cxn modelId="{55870607-9697-4910-8D09-D0BE6F67FE2C}" type="presParOf" srcId="{5C4FD819-7284-4294-B278-4540829B77CE}" destId="{80C8EA6F-BC45-48D4-8181-A2CFD9DA6B3C}" srcOrd="0" destOrd="0" presId="urn:microsoft.com/office/officeart/2005/8/layout/hierarchy1"/>
    <dgm:cxn modelId="{5E4CA23F-509C-4A38-9EBC-BC7CF9A81EE6}" type="presParOf" srcId="{5C4FD819-7284-4294-B278-4540829B77CE}" destId="{913A101C-BB27-420B-B940-AB499858154F}" srcOrd="1" destOrd="0" presId="urn:microsoft.com/office/officeart/2005/8/layout/hierarchy1"/>
    <dgm:cxn modelId="{0B2E5650-228C-42F5-A102-FBFEF463CD04}" type="presParOf" srcId="{913A101C-BB27-420B-B940-AB499858154F}" destId="{7ABE1EC4-ABFB-4B6D-A4BC-10B70B8731C2}" srcOrd="0" destOrd="0" presId="urn:microsoft.com/office/officeart/2005/8/layout/hierarchy1"/>
    <dgm:cxn modelId="{F5CE63CA-2B66-43CA-9FE0-B7E2DC937516}" type="presParOf" srcId="{7ABE1EC4-ABFB-4B6D-A4BC-10B70B8731C2}" destId="{6AD37889-3009-4585-B6AD-ACF7DE16DBDE}" srcOrd="0" destOrd="0" presId="urn:microsoft.com/office/officeart/2005/8/layout/hierarchy1"/>
    <dgm:cxn modelId="{811B3E6B-7731-4D8A-AAFD-B93CE731E9E3}" type="presParOf" srcId="{7ABE1EC4-ABFB-4B6D-A4BC-10B70B8731C2}" destId="{77DFF181-BFA2-46C7-8FC9-69E60F80B3CB}" srcOrd="1" destOrd="0" presId="urn:microsoft.com/office/officeart/2005/8/layout/hierarchy1"/>
    <dgm:cxn modelId="{AAF41166-9780-4D78-A70C-FFD03A2C9A2C}" type="presParOf" srcId="{913A101C-BB27-420B-B940-AB499858154F}" destId="{5C6E6952-51FC-4382-8522-24425FC55CC6}" srcOrd="1" destOrd="0" presId="urn:microsoft.com/office/officeart/2005/8/layout/hierarchy1"/>
    <dgm:cxn modelId="{810FF51B-6CE2-46C5-8944-00AAA20B603A}" type="presParOf" srcId="{C42F173B-DFE1-4092-9BBE-E464312BE266}" destId="{D2FB2E85-993E-48CC-8270-9D664964C2C1}" srcOrd="4" destOrd="0" presId="urn:microsoft.com/office/officeart/2005/8/layout/hierarchy1"/>
    <dgm:cxn modelId="{333F7DA3-4F7A-4579-93ED-5474AC3EA95A}" type="presParOf" srcId="{C42F173B-DFE1-4092-9BBE-E464312BE266}" destId="{700E9656-27FB-4257-A377-FE5FC89B60F2}" srcOrd="5" destOrd="0" presId="urn:microsoft.com/office/officeart/2005/8/layout/hierarchy1"/>
    <dgm:cxn modelId="{658AE24F-3FFE-41CB-A89C-380B13FAF2D3}" type="presParOf" srcId="{700E9656-27FB-4257-A377-FE5FC89B60F2}" destId="{71AC885A-1F89-4EEA-BA9E-CD018214C2D2}" srcOrd="0" destOrd="0" presId="urn:microsoft.com/office/officeart/2005/8/layout/hierarchy1"/>
    <dgm:cxn modelId="{69F95884-FB25-4D2A-B60D-2632987D3BD2}" type="presParOf" srcId="{71AC885A-1F89-4EEA-BA9E-CD018214C2D2}" destId="{320A1705-9A9B-4C87-896F-C7F314948753}" srcOrd="0" destOrd="0" presId="urn:microsoft.com/office/officeart/2005/8/layout/hierarchy1"/>
    <dgm:cxn modelId="{094E926F-17D1-4B87-9554-9BFE4E090815}" type="presParOf" srcId="{71AC885A-1F89-4EEA-BA9E-CD018214C2D2}" destId="{C671AC57-BD9C-4357-A3B5-ECF939E78CA7}" srcOrd="1" destOrd="0" presId="urn:microsoft.com/office/officeart/2005/8/layout/hierarchy1"/>
    <dgm:cxn modelId="{62B90502-EDF9-4061-9187-DE4B21068B06}" type="presParOf" srcId="{700E9656-27FB-4257-A377-FE5FC89B60F2}" destId="{BF0590E8-BCE9-4449-8EE3-770BF42A5286}" srcOrd="1" destOrd="0" presId="urn:microsoft.com/office/officeart/2005/8/layout/hierarchy1"/>
    <dgm:cxn modelId="{DD2D6882-D29D-4BC1-BCD9-21187A8656FD}" type="presParOf" srcId="{BF0590E8-BCE9-4449-8EE3-770BF42A5286}" destId="{54915FEF-46F6-4F56-A06D-74A1BF43BD7D}" srcOrd="0" destOrd="0" presId="urn:microsoft.com/office/officeart/2005/8/layout/hierarchy1"/>
    <dgm:cxn modelId="{03C7C5D7-4FD5-4575-AA24-CFE3F753E42F}" type="presParOf" srcId="{BF0590E8-BCE9-4449-8EE3-770BF42A5286}" destId="{5157840F-363E-4874-9A49-18B26A792B2D}" srcOrd="1" destOrd="0" presId="urn:microsoft.com/office/officeart/2005/8/layout/hierarchy1"/>
    <dgm:cxn modelId="{53024A7B-11C4-4F47-83A1-2578A838FAD0}" type="presParOf" srcId="{5157840F-363E-4874-9A49-18B26A792B2D}" destId="{02C40244-C3F5-46AA-8BC3-5C44F6F3CA64}" srcOrd="0" destOrd="0" presId="urn:microsoft.com/office/officeart/2005/8/layout/hierarchy1"/>
    <dgm:cxn modelId="{435AD054-34F3-4D30-A774-8391F217D7A5}" type="presParOf" srcId="{02C40244-C3F5-46AA-8BC3-5C44F6F3CA64}" destId="{8F2BF253-B25E-4BB4-BB67-F1E6ECC0E333}" srcOrd="0" destOrd="0" presId="urn:microsoft.com/office/officeart/2005/8/layout/hierarchy1"/>
    <dgm:cxn modelId="{10FDE2A2-6F27-49B9-BAE1-DB295193DA6F}" type="presParOf" srcId="{02C40244-C3F5-46AA-8BC3-5C44F6F3CA64}" destId="{7424944D-066D-4CEC-9A67-92FE7128EB94}" srcOrd="1" destOrd="0" presId="urn:microsoft.com/office/officeart/2005/8/layout/hierarchy1"/>
    <dgm:cxn modelId="{BA849708-5E3E-4BE0-B420-CDAE8C06913F}" type="presParOf" srcId="{5157840F-363E-4874-9A49-18B26A792B2D}" destId="{48EFF855-C4F6-40EF-9810-A39538D0A0AB}" srcOrd="1" destOrd="0" presId="urn:microsoft.com/office/officeart/2005/8/layout/hierarchy1"/>
  </dgm:cxnLst>
  <dgm:bg>
    <a:gradFill>
      <a:gsLst>
        <a:gs pos="0">
          <a:srgbClr val="DDEBCF"/>
        </a:gs>
        <a:gs pos="50000">
          <a:srgbClr val="9CB86E"/>
        </a:gs>
        <a:gs pos="100000">
          <a:srgbClr val="156B13"/>
        </a:gs>
      </a:gsLst>
      <a:lin ang="5400000" scaled="0"/>
    </a:gradFill>
  </dgm:bg>
  <dgm:whole>
    <a:ln cmpd="sng">
      <a:prstDash val="solid"/>
    </a:ln>
  </dgm:whole>
  <dgm:extLst>
    <a:ext uri="http://schemas.microsoft.com/office/drawing/2008/diagram">
      <dsp:dataModelExt xmlns=""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22275A93-861B-4106-83E8-56541ADD0E2A}" type="datetimeFigureOut">
              <a:rPr lang="el-GR" smtClean="0"/>
              <a:pPr/>
              <a:t>19/2/2013</a:t>
            </a:fld>
            <a:endParaRPr lang="el-GR" dirty="0"/>
          </a:p>
        </p:txBody>
      </p:sp>
      <p:sp>
        <p:nvSpPr>
          <p:cNvPr id="4" name="3 - Θέση εικόνας διαφάνειας"/>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050B821F-4067-49C8-A869-22D6DC3A865B}"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a:t>
            </a:fld>
            <a:endParaRPr lang="el-G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10</a:t>
            </a:fld>
            <a:endParaRPr lang="el-G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11</a:t>
            </a:fld>
            <a:endParaRPr lang="el-G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12</a:t>
            </a:fld>
            <a:endParaRPr lang="el-G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13</a:t>
            </a:fld>
            <a:endParaRPr lang="el-G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14</a:t>
            </a:fld>
            <a:endParaRPr lang="el-G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15</a:t>
            </a:fld>
            <a:endParaRPr lang="el-G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16</a:t>
            </a:fld>
            <a:endParaRPr lang="el-G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17</a:t>
            </a:fld>
            <a:endParaRPr lang="el-G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18</a:t>
            </a:fld>
            <a:endParaRPr lang="el-G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19</a:t>
            </a:fld>
            <a:endParaRPr lang="el-G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a:t>
            </a:fld>
            <a:endParaRPr lang="el-G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20</a:t>
            </a:fld>
            <a:endParaRPr lang="el-G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21</a:t>
            </a:fld>
            <a:endParaRPr lang="el-G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22</a:t>
            </a:fld>
            <a:endParaRPr lang="el-G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23</a:t>
            </a:fld>
            <a:endParaRPr lang="el-G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24</a:t>
            </a:fld>
            <a:endParaRPr lang="el-G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25</a:t>
            </a:fld>
            <a:endParaRPr lang="el-G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26</a:t>
            </a:fld>
            <a:endParaRPr lang="el-G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27</a:t>
            </a:fld>
            <a:endParaRPr lang="el-G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28</a:t>
            </a:fld>
            <a:endParaRPr lang="el-G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29</a:t>
            </a:fld>
            <a:endParaRPr lang="el-G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3</a:t>
            </a:fld>
            <a:endParaRPr lang="el-G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30</a:t>
            </a:fld>
            <a:endParaRPr lang="el-G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31</a:t>
            </a:fld>
            <a:endParaRPr lang="el-G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32</a:t>
            </a:fld>
            <a:endParaRPr lang="el-G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4</a:t>
            </a:fld>
            <a:endParaRPr lang="el-G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5</a:t>
            </a:fld>
            <a:endParaRPr lang="el-G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6</a:t>
            </a:fld>
            <a:endParaRPr lang="el-G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7</a:t>
            </a:fld>
            <a:endParaRPr lang="el-G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8</a:t>
            </a:fld>
            <a:endParaRPr lang="el-G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50B821F-4067-49C8-A869-22D6DC3A865B}" type="slidenum">
              <a:rPr lang="el-GR" smtClean="0"/>
              <a:pPr/>
              <a:t>9</a:t>
            </a:fld>
            <a:endParaRPr lang="el-G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E346A2E-A838-4F10-AA6D-CC8BFBB2E2E4}" type="datetimeFigureOut">
              <a:rPr lang="el-GR" smtClean="0"/>
              <a:pPr/>
              <a:t>19/2/2013</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E31EE6AE-0088-45EA-AC65-5A978FADB3E3}"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346A2E-A838-4F10-AA6D-CC8BFBB2E2E4}" type="datetimeFigureOut">
              <a:rPr lang="el-GR" smtClean="0"/>
              <a:pPr/>
              <a:t>19/2/2013</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1EE6AE-0088-45EA-AC65-5A978FADB3E3}"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jpeg"/><Relationship Id="rId7" Type="http://schemas.openxmlformats.org/officeDocument/2006/relationships/diagramColors" Target="../diagrams/colors1.xm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hyperlink" Target="http://www.facebook.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audio" Target="../media/audio1"/><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62000" r="-62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2143116"/>
            <a:ext cx="8458200" cy="1470025"/>
          </a:xfrm>
        </p:spPr>
        <p:txBody>
          <a:bodyPr/>
          <a:lstStyle/>
          <a:p>
            <a:r>
              <a:rPr lang="el-GR" b="1" dirty="0" smtClean="0">
                <a:latin typeface="BatangChe" pitchFamily="49" charset="-127"/>
                <a:ea typeface="BatangChe" pitchFamily="49" charset="-127"/>
              </a:rPr>
              <a:t>Ερευνητική Εργασία</a:t>
            </a:r>
            <a:r>
              <a:rPr lang="en-GB" b="1" dirty="0" smtClean="0">
                <a:latin typeface="BatangChe" pitchFamily="49" charset="-127"/>
                <a:ea typeface="BatangChe" pitchFamily="49" charset="-127"/>
              </a:rPr>
              <a:t> </a:t>
            </a:r>
            <a:endParaRPr lang="el-GR" b="1" dirty="0">
              <a:latin typeface="BatangChe" pitchFamily="49" charset="-127"/>
              <a:ea typeface="BatangChe" pitchFamily="49" charset="-127"/>
            </a:endParaRPr>
          </a:p>
        </p:txBody>
      </p:sp>
      <p:sp>
        <p:nvSpPr>
          <p:cNvPr id="3" name="2 - Υπότιτλος"/>
          <p:cNvSpPr>
            <a:spLocks noGrp="1"/>
          </p:cNvSpPr>
          <p:nvPr>
            <p:ph type="subTitle" idx="1"/>
          </p:nvPr>
        </p:nvSpPr>
        <p:spPr>
          <a:xfrm>
            <a:off x="457200" y="3899938"/>
            <a:ext cx="6615130" cy="1386450"/>
          </a:xfrm>
        </p:spPr>
        <p:txBody>
          <a:bodyPr/>
          <a:lstStyle/>
          <a:p>
            <a:r>
              <a:rPr lang="el-GR" b="1" i="1" dirty="0" smtClean="0">
                <a:solidFill>
                  <a:schemeClr val="tx1"/>
                </a:solidFill>
              </a:rPr>
              <a:t>Τάξη: Β4 </a:t>
            </a:r>
          </a:p>
          <a:p>
            <a:r>
              <a:rPr lang="el-GR" b="1" i="1" dirty="0" smtClean="0">
                <a:solidFill>
                  <a:schemeClr val="tx1"/>
                </a:solidFill>
              </a:rPr>
              <a:t>Καθηγητές: </a:t>
            </a:r>
            <a:r>
              <a:rPr lang="el-GR" b="1" i="1" dirty="0" err="1" smtClean="0">
                <a:solidFill>
                  <a:schemeClr val="tx1"/>
                </a:solidFill>
              </a:rPr>
              <a:t>Ε.Χρανιώτη,Κ.Σκουλάς</a:t>
            </a:r>
            <a:endParaRPr lang="el-GR" b="1" i="1" dirty="0" smtClean="0">
              <a:solidFill>
                <a:schemeClr val="tx1"/>
              </a:solidFill>
            </a:endParaRPr>
          </a:p>
          <a:p>
            <a:endParaRPr lang="en-GB"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ιδιαίτερα χαρακτηριστικά της Κοιν.Σ.Επ; </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1988840"/>
            <a:ext cx="8568952" cy="471454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fontScale="85000" lnSpcReduction="20000"/>
          </a:bodyPr>
          <a:lstStyle/>
          <a:p>
            <a:pPr algn="just">
              <a:buFont typeface="Wingdings" pitchFamily="2" charset="2"/>
              <a:buChar char="Ø"/>
            </a:pPr>
            <a:endParaRPr lang="el-GR" sz="1600" dirty="0" smtClean="0">
              <a:solidFill>
                <a:schemeClr val="bg1"/>
              </a:solidFill>
              <a:latin typeface="Verdana" pitchFamily="34" charset="0"/>
              <a:ea typeface="Verdana" pitchFamily="34" charset="0"/>
              <a:cs typeface="Verdana" pitchFamily="34" charset="0"/>
            </a:endParaRPr>
          </a:p>
          <a:p>
            <a:pPr algn="just">
              <a:buFont typeface="Wingdings" pitchFamily="2" charset="2"/>
              <a:buChar char="Ø"/>
            </a:pPr>
            <a:endParaRPr lang="el-GR" sz="1600" dirty="0" smtClean="0">
              <a:solidFill>
                <a:schemeClr val="bg1"/>
              </a:solidFill>
              <a:latin typeface="Verdana" pitchFamily="34" charset="0"/>
              <a:ea typeface="Verdana" pitchFamily="34" charset="0"/>
              <a:cs typeface="Verdana" pitchFamily="34" charset="0"/>
            </a:endParaRPr>
          </a:p>
          <a:p>
            <a:pPr algn="just">
              <a:buFont typeface="Wingdings" pitchFamily="2" charset="2"/>
              <a:buChar char="Ø"/>
            </a:pPr>
            <a:r>
              <a:rPr lang="el-GR" sz="3100" dirty="0" smtClean="0">
                <a:solidFill>
                  <a:schemeClr val="bg1"/>
                </a:solidFill>
                <a:latin typeface="Verdana" pitchFamily="34" charset="0"/>
                <a:ea typeface="Verdana" pitchFamily="34" charset="0"/>
                <a:cs typeface="Verdana" pitchFamily="34" charset="0"/>
              </a:rPr>
              <a:t>Τα κέρδη διατίθενται ποσοστιαία, ετησίως, ως εξής:</a:t>
            </a:r>
          </a:p>
          <a:p>
            <a:pPr marL="521208" indent="-457200" algn="just">
              <a:buNone/>
            </a:pPr>
            <a:r>
              <a:rPr lang="el-GR" sz="3100" dirty="0" smtClean="0">
                <a:solidFill>
                  <a:schemeClr val="bg1"/>
                </a:solidFill>
                <a:latin typeface="Verdana" pitchFamily="34" charset="0"/>
                <a:ea typeface="Verdana" pitchFamily="34" charset="0"/>
                <a:cs typeface="Verdana" pitchFamily="34" charset="0"/>
              </a:rPr>
              <a:t>           -5% για σχηματισμό αποθεματικού.</a:t>
            </a:r>
          </a:p>
          <a:p>
            <a:pPr marL="521208" indent="-457200" algn="just">
              <a:buNone/>
            </a:pPr>
            <a:r>
              <a:rPr lang="el-GR" sz="3100" dirty="0" smtClean="0">
                <a:solidFill>
                  <a:schemeClr val="bg1"/>
                </a:solidFill>
                <a:latin typeface="Verdana" pitchFamily="34" charset="0"/>
                <a:ea typeface="Verdana" pitchFamily="34" charset="0"/>
                <a:cs typeface="Verdana" pitchFamily="34" charset="0"/>
              </a:rPr>
              <a:t>           -Έως 35% διανέμεται στους εργαζομένους ως κίνητρο    παραγωγικότητας.</a:t>
            </a:r>
          </a:p>
          <a:p>
            <a:pPr marL="521208" indent="-457200" algn="just">
              <a:buNone/>
            </a:pPr>
            <a:r>
              <a:rPr lang="el-GR" sz="3100" dirty="0" smtClean="0">
                <a:solidFill>
                  <a:schemeClr val="bg1"/>
                </a:solidFill>
                <a:latin typeface="Verdana" pitchFamily="34" charset="0"/>
                <a:ea typeface="Verdana" pitchFamily="34" charset="0"/>
                <a:cs typeface="Verdana" pitchFamily="34" charset="0"/>
              </a:rPr>
              <a:t>           - Το υπόλοιπο (τουλάχιστον 60%) διατίθεται για τις δραστηριότητες της επιχείρησης και τη δημιουργία νέων θέσεων εργασίας. </a:t>
            </a:r>
          </a:p>
          <a:p>
            <a:pPr marL="521208" indent="-457200" algn="just">
              <a:buNone/>
            </a:pPr>
            <a:r>
              <a:rPr lang="el-GR" sz="1400" dirty="0" smtClean="0">
                <a:solidFill>
                  <a:srgbClr val="002060"/>
                </a:solidFill>
                <a:effectLst>
                  <a:outerShdw blurRad="38100" dist="38100" dir="2700000" algn="tl">
                    <a:srgbClr val="000000">
                      <a:alpha val="43137"/>
                    </a:srgbClr>
                  </a:outerShdw>
                </a:effectLst>
              </a:rPr>
              <a:t>                                                                                                                                                                                                                                       </a:t>
            </a:r>
          </a:p>
          <a:p>
            <a:pPr marL="521208" indent="-457200" algn="just">
              <a:buNone/>
            </a:pPr>
            <a:r>
              <a:rPr lang="el-GR" sz="1400" dirty="0" smtClean="0">
                <a:solidFill>
                  <a:srgbClr val="002060"/>
                </a:solidFill>
                <a:effectLst>
                  <a:outerShdw blurRad="38100" dist="38100" dir="2700000" algn="tl">
                    <a:srgbClr val="000000">
                      <a:alpha val="43137"/>
                    </a:srgbClr>
                  </a:outerShdw>
                </a:effectLst>
              </a:rPr>
              <a:t>                                                                                                                                                                                3/3</a:t>
            </a:r>
            <a:r>
              <a:rPr lang="el-GR" sz="2600" dirty="0" smtClean="0">
                <a:solidFill>
                  <a:schemeClr val="bg1"/>
                </a:solidFill>
                <a:latin typeface="Verdana" pitchFamily="34" charset="0"/>
                <a:ea typeface="Verdana" pitchFamily="34" charset="0"/>
                <a:cs typeface="Verdana" pitchFamily="34" charset="0"/>
              </a:rPr>
              <a:t>   </a:t>
            </a: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η ευθύνη των μελών;</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2276872"/>
            <a:ext cx="8568952" cy="417646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None/>
            </a:pPr>
            <a:r>
              <a:rPr lang="el-GR" sz="1400" dirty="0" smtClean="0">
                <a:solidFill>
                  <a:schemeClr val="bg1"/>
                </a:solidFill>
                <a:latin typeface="Verdana" pitchFamily="34" charset="0"/>
                <a:ea typeface="Verdana" pitchFamily="34" charset="0"/>
                <a:cs typeface="Verdana" pitchFamily="34" charset="0"/>
              </a:rPr>
              <a:t>         </a:t>
            </a:r>
          </a:p>
          <a:p>
            <a:pPr algn="just">
              <a:buNone/>
            </a:pPr>
            <a:endParaRPr lang="el-GR" sz="1400" dirty="0" smtClean="0">
              <a:solidFill>
                <a:schemeClr val="bg1"/>
              </a:solidFill>
              <a:latin typeface="Verdana" pitchFamily="34" charset="0"/>
              <a:ea typeface="Verdana" pitchFamily="34" charset="0"/>
              <a:cs typeface="Verdana" pitchFamily="34" charset="0"/>
            </a:endParaRPr>
          </a:p>
          <a:p>
            <a:pPr algn="just">
              <a:buNone/>
            </a:pPr>
            <a:r>
              <a:rPr lang="el-GR" sz="1400" dirty="0" smtClean="0">
                <a:solidFill>
                  <a:schemeClr val="bg1"/>
                </a:solidFill>
                <a:latin typeface="Verdana" pitchFamily="34" charset="0"/>
                <a:ea typeface="Verdana" pitchFamily="34" charset="0"/>
                <a:cs typeface="Verdana" pitchFamily="34" charset="0"/>
              </a:rPr>
              <a:t>      </a:t>
            </a:r>
            <a:r>
              <a:rPr lang="el-GR" sz="2600" dirty="0" smtClean="0">
                <a:solidFill>
                  <a:schemeClr val="bg1"/>
                </a:solidFill>
                <a:latin typeface="Verdana" pitchFamily="34" charset="0"/>
                <a:ea typeface="Verdana" pitchFamily="34" charset="0"/>
                <a:cs typeface="Verdana" pitchFamily="34" charset="0"/>
              </a:rPr>
              <a:t>Πέραν του ποσού που καταβάλλει για αποκατάσταση της συνεταιριστικής μερίδας, το μέλος της Κοιν.Σ.Επ. δεν έχει καμία άλλη ευθύνη έναντι των δανειστών του.</a:t>
            </a: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κίνητρα για την ίδρυση μιας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1988840"/>
            <a:ext cx="8568952" cy="4680520"/>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lnSpcReduction="10000"/>
          </a:bodyPr>
          <a:lstStyle/>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Η Κοιν.Σ.Επ. δεν υπόκειται σε φορολογία εισοδήματος για το ποσοστό των κερδών της, το οποίο διατίθεται για το σχηματισμό αποθεματικού και τις δραστηριότητες της. Το ποσοστό των κερδών της Κοιν.Σ.Επ. που διανέμεται στους εργαζομένους υπόκειται σε παρακράτηση φόρου εισοδήματος, σύμφωνα με τον εκάστοτε ισχύοντα φορολογικό συντελεστή του πρώτου, μετά από φορολογικό ποσό, κλιμακίου εισοδήματος της κλίμακας της παραγράφου 1 του άρθρου 9 του νόμου ν.2238/1994, όπως ισχύει. </a:t>
            </a:r>
          </a:p>
          <a:p>
            <a:pPr algn="just">
              <a:buNone/>
            </a:pPr>
            <a:r>
              <a:rPr lang="el-GR" sz="1100" dirty="0" smtClean="0">
                <a:solidFill>
                  <a:srgbClr val="002060"/>
                </a:solidFill>
                <a:effectLst>
                  <a:outerShdw blurRad="38100" dist="38100" dir="2700000" algn="tl">
                    <a:srgbClr val="000000">
                      <a:alpha val="43137"/>
                    </a:srgbClr>
                  </a:outerShdw>
                </a:effectLst>
              </a:rPr>
              <a:t>                                                                                                                                                                                                      1/4</a:t>
            </a:r>
            <a:endParaRPr lang="el-GR" sz="11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14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κίνητρα για την ίδρυση μιας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1844824"/>
            <a:ext cx="8568952" cy="4824536"/>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fontScale="92500"/>
          </a:bodyPr>
          <a:lstStyle/>
          <a:p>
            <a:pPr algn="just">
              <a:buNone/>
            </a:pPr>
            <a:r>
              <a:rPr lang="el-GR" sz="2800" dirty="0" smtClean="0">
                <a:solidFill>
                  <a:schemeClr val="bg1"/>
                </a:solidFill>
                <a:latin typeface="Verdana" pitchFamily="34" charset="0"/>
                <a:ea typeface="Verdana" pitchFamily="34" charset="0"/>
                <a:cs typeface="Verdana" pitchFamily="34" charset="0"/>
              </a:rPr>
              <a:t>   Με την παρακράτηση του φόρου αυτού εξαντλείτε η φορολογική υποχρέωση, όσον αφορά στα κέρδη της Κοιν.Σ.Επ. και των εργαζομένων της Κοιν.Σ.Επ. οι οποίοι ανήκουν σε ευάλωτες ομάδες πληθυσμού.</a:t>
            </a:r>
          </a:p>
          <a:p>
            <a:pPr algn="just">
              <a:buFont typeface="Wingdings" pitchFamily="2" charset="2"/>
              <a:buChar char="Ø"/>
            </a:pPr>
            <a:r>
              <a:rPr lang="el-GR" sz="2800" dirty="0" smtClean="0">
                <a:solidFill>
                  <a:schemeClr val="bg1"/>
                </a:solidFill>
                <a:latin typeface="Verdana" pitchFamily="34" charset="0"/>
                <a:ea typeface="Verdana" pitchFamily="34" charset="0"/>
                <a:cs typeface="Verdana" pitchFamily="34" charset="0"/>
              </a:rPr>
              <a:t>Οι εργαζόμενοι στις Κοιν.Σ.Επ., οι οποίοι ανήκουν στις ευάλωτες ομάδες πληθυσμού και λαμβάνουν επίδομα πρόνοιας ή οποιαδήποτε άλλη παροχή, συνεχίζουν να εισπράττουν τις παροχές αυτές ταυτόχρονα με την αμοιβή τους από την Κοιν.Σ.Επ..</a:t>
            </a:r>
          </a:p>
          <a:p>
            <a:pPr algn="just">
              <a:buNone/>
            </a:pPr>
            <a:r>
              <a:rPr lang="el-GR" sz="1200" dirty="0" smtClean="0">
                <a:solidFill>
                  <a:srgbClr val="002060"/>
                </a:solidFill>
                <a:effectLst>
                  <a:outerShdw blurRad="38100" dist="38100" dir="2700000" algn="tl">
                    <a:srgbClr val="000000">
                      <a:alpha val="43137"/>
                    </a:srgbClr>
                  </a:outerShdw>
                </a:effectLst>
              </a:rPr>
              <a:t>                                                                                                                                                                                                      2/4</a:t>
            </a:r>
            <a:endParaRPr lang="el-GR" sz="1200" dirty="0" smtClean="0">
              <a:solidFill>
                <a:schemeClr val="bg1"/>
              </a:solidFill>
              <a:latin typeface="Verdana" pitchFamily="34" charset="0"/>
              <a:ea typeface="Verdana" pitchFamily="34" charset="0"/>
              <a:cs typeface="Verdana" pitchFamily="34" charset="0"/>
            </a:endParaRPr>
          </a:p>
          <a:p>
            <a:pPr algn="just">
              <a:buNone/>
            </a:pPr>
            <a:endParaRPr lang="el-GR" sz="14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κίνητρα για την ίδρυση μιας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2060848"/>
            <a:ext cx="8568952" cy="453650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lnSpcReduction="10000"/>
          </a:bodyPr>
          <a:lstStyle/>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Οι Κοιν.Σ.Επ. μπορούν να έχουν πρόσβαση στη χρηματοδότηση από το Ταμείο Κοινωνικής Οικονομίας (υπό σύσταση).</a:t>
            </a:r>
          </a:p>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Μπορούν να έχουν πρόσβαση στη χρηματοδότηση από το Εθνικό Ταμείο Επιχειρηματικότητας και Ανάπτυξης.</a:t>
            </a:r>
          </a:p>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Μπορούν να εντάσσονται στο ν.3908/2011 για την Ενίσχυση των Ιδιωτικών Επενδύσεων για την Οικονομική Ανάπτυξη , την Επιχειρηματικότητα και την Περιφερειακή Συνοχή.</a:t>
            </a:r>
          </a:p>
          <a:p>
            <a:pPr algn="just">
              <a:buNone/>
            </a:pPr>
            <a:r>
              <a:rPr lang="el-GR" sz="1100" dirty="0" smtClean="0">
                <a:solidFill>
                  <a:srgbClr val="002060"/>
                </a:solidFill>
                <a:effectLst>
                  <a:outerShdw blurRad="38100" dist="38100" dir="2700000" algn="tl">
                    <a:srgbClr val="000000">
                      <a:alpha val="43137"/>
                    </a:srgbClr>
                  </a:outerShdw>
                </a:effectLst>
              </a:rPr>
              <a:t>                                                                                                                                                                                                      3/4</a:t>
            </a:r>
            <a:endParaRPr lang="el-GR" sz="1100" dirty="0" smtClean="0">
              <a:solidFill>
                <a:schemeClr val="bg1"/>
              </a:solidFill>
              <a:latin typeface="Verdana" pitchFamily="34" charset="0"/>
              <a:ea typeface="Verdana" pitchFamily="34" charset="0"/>
              <a:cs typeface="Verdana" pitchFamily="34" charset="0"/>
            </a:endParaRPr>
          </a:p>
          <a:p>
            <a:pPr algn="just">
              <a:buNone/>
            </a:pPr>
            <a:endParaRPr lang="el-GR" sz="14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κίνητρα για την ίδρυση μιας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95536" y="2132856"/>
            <a:ext cx="8568952" cy="4320480"/>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Μπορούν να εντάσσονται σε προγράμματα στήριξης της επιχειρηματικότητας, σε προγράμματα του Ο.Α.Ε.Δ για τη στήριξη της εργασίας και στις κάθε είδους ενεργητικές πολιτικές απασχόλησης.</a:t>
            </a:r>
          </a:p>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Μπορούν να συνάπτουν προγραμματικές συμβάσεις με το Δημόσιο, τον ευρύτερο δημόσιο τομέα και τους ΟΤΑ  α’ και  β’ βαθμού.</a:t>
            </a:r>
          </a:p>
          <a:p>
            <a:pPr algn="just">
              <a:buNone/>
            </a:pPr>
            <a:r>
              <a:rPr lang="el-GR" sz="1100" dirty="0" smtClean="0">
                <a:solidFill>
                  <a:srgbClr val="002060"/>
                </a:solidFill>
                <a:effectLst>
                  <a:outerShdw blurRad="38100" dist="38100" dir="2700000" algn="tl">
                    <a:srgbClr val="000000">
                      <a:alpha val="43137"/>
                    </a:srgbClr>
                  </a:outerShdw>
                </a:effectLst>
              </a:rPr>
              <a:t>                                                                                                                                                                                                       4/4</a:t>
            </a:r>
            <a:endParaRPr lang="el-GR" sz="11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Πότε αποκτά νομική μορφή η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95536" y="2636912"/>
            <a:ext cx="8568952" cy="3528392"/>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None/>
            </a:pPr>
            <a:r>
              <a:rPr lang="el-GR" sz="1800" dirty="0" smtClean="0">
                <a:solidFill>
                  <a:schemeClr val="bg1"/>
                </a:solidFill>
                <a:latin typeface="Verdana" pitchFamily="34" charset="0"/>
                <a:ea typeface="Verdana" pitchFamily="34" charset="0"/>
                <a:cs typeface="Verdana" pitchFamily="34" charset="0"/>
              </a:rPr>
              <a:t>       </a:t>
            </a:r>
          </a:p>
          <a:p>
            <a:pPr algn="just">
              <a:buNone/>
            </a:pPr>
            <a:endParaRPr lang="el-GR" sz="1800" dirty="0" smtClean="0">
              <a:solidFill>
                <a:schemeClr val="bg1"/>
              </a:solidFill>
              <a:latin typeface="Verdana" pitchFamily="34" charset="0"/>
              <a:ea typeface="Verdana" pitchFamily="34" charset="0"/>
              <a:cs typeface="Verdana" pitchFamily="34" charset="0"/>
            </a:endParaRPr>
          </a:p>
          <a:p>
            <a:pPr algn="just">
              <a:buNone/>
            </a:pPr>
            <a:r>
              <a:rPr lang="el-GR" sz="1800" dirty="0" smtClean="0">
                <a:solidFill>
                  <a:schemeClr val="bg1"/>
                </a:solidFill>
                <a:latin typeface="Verdana" pitchFamily="34" charset="0"/>
                <a:ea typeface="Verdana" pitchFamily="34" charset="0"/>
                <a:cs typeface="Verdana" pitchFamily="34" charset="0"/>
              </a:rPr>
              <a:t>     </a:t>
            </a:r>
            <a:r>
              <a:rPr lang="el-GR" sz="2600" dirty="0" smtClean="0">
                <a:solidFill>
                  <a:schemeClr val="bg1"/>
                </a:solidFill>
                <a:latin typeface="Verdana" pitchFamily="34" charset="0"/>
                <a:ea typeface="Verdana" pitchFamily="34" charset="0"/>
                <a:cs typeface="Verdana" pitchFamily="34" charset="0"/>
              </a:rPr>
              <a:t>Με την εγγραφή στο Γενικό Μητρώο Κοινωνικής Οικονομίας, η Κοιν.Σ.Επ. αποκτά νομική μορφή και εμπορική ιδιότητα.</a:t>
            </a:r>
            <a:endParaRPr lang="el-GR" sz="26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1285884"/>
          </a:xfrm>
        </p:spPr>
        <p:txBody>
          <a:bodyPr>
            <a:normAutofit fontScale="90000"/>
          </a:bodyPr>
          <a:lstStyle/>
          <a:p>
            <a:r>
              <a:rPr lang="el-GR" b="1" cap="all" dirty="0" smtClean="0">
                <a:ln w="0"/>
                <a:solidFill>
                  <a:schemeClr val="bg1"/>
                </a:solidFill>
                <a:effectLst>
                  <a:reflection blurRad="6350" stA="60000" endA="900" endPos="58000" dir="5400000" sy="-100000" algn="bl" rotWithShape="0"/>
                </a:effectLst>
              </a:rPr>
              <a:t>:</a:t>
            </a:r>
            <a:r>
              <a:rPr lang="el-GR" b="1" cap="all" dirty="0" smtClean="0">
                <a:ln w="0"/>
                <a:effectLst>
                  <a:reflection blurRad="6350" stA="60000" endA="900" endPos="58000" dir="5400000" sy="-100000" algn="bl" rotWithShape="0"/>
                </a:effectLst>
              </a:rPr>
              <a:t>ΠΑΡΟΥΣΙΑΣΗ ΤΟΥ ΚΑΤΑΣΤΑΤΙΚΟΥ ΤΗΣ ΕΤΑΙΡΙΑΣ :</a:t>
            </a:r>
            <a:endParaRPr lang="el-GR" dirty="0">
              <a:solidFill>
                <a:schemeClr val="bg1"/>
              </a:solidFill>
              <a:effectLst>
                <a:reflection blurRad="6350" stA="60000" endA="900" endPos="58000" dir="5400000" sy="-100000" algn="bl" rotWithShape="0"/>
              </a:effectLst>
            </a:endParaRPr>
          </a:p>
        </p:txBody>
      </p:sp>
      <p:sp>
        <p:nvSpPr>
          <p:cNvPr id="3" name="2 - Θέση περιεχομένου"/>
          <p:cNvSpPr>
            <a:spLocks noGrp="1"/>
          </p:cNvSpPr>
          <p:nvPr>
            <p:ph sz="half" idx="1"/>
          </p:nvPr>
        </p:nvSpPr>
        <p:spPr>
          <a:xfrm>
            <a:off x="3929026" y="4143380"/>
            <a:ext cx="5214974" cy="1143007"/>
          </a:xfrm>
        </p:spPr>
        <p:txBody>
          <a:bodyPr>
            <a:normAutofit/>
          </a:bodyPr>
          <a:lstStyle/>
          <a:p>
            <a:pPr>
              <a:buNone/>
            </a:pPr>
            <a:r>
              <a:rPr lang="en-US" sz="3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ysClr val="windowText" lastClr="000000"/>
                </a:solidFill>
                <a:effectLst>
                  <a:outerShdw blurRad="75057" dist="38100" dir="5400000" sy="-20000" rotWithShape="0">
                    <a:prstClr val="black">
                      <a:alpha val="25000"/>
                    </a:prstClr>
                  </a:outerShdw>
                </a:effectLst>
              </a:rPr>
              <a:t>FOR TSIXLETA</a:t>
            </a:r>
            <a:endParaRPr lang="el-GR" sz="3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ysClr val="windowText" lastClr="000000"/>
              </a:solidFill>
              <a:effectLst>
                <a:outerShdw blurRad="75057" dist="38100" dir="5400000" sy="-20000" rotWithShape="0">
                  <a:prstClr val="black">
                    <a:alpha val="25000"/>
                  </a:prstClr>
                </a:outerShdw>
              </a:effectLst>
            </a:endParaRPr>
          </a:p>
        </p:txBody>
      </p:sp>
      <p:pic>
        <p:nvPicPr>
          <p:cNvPr id="5" name="4 - Θέση περιεχομένου" descr="V for Vendetta.jpeg"/>
          <p:cNvPicPr>
            <a:picLocks noGrp="1" noChangeAspect="1"/>
          </p:cNvPicPr>
          <p:nvPr>
            <p:ph sz="half" idx="2"/>
          </p:nvPr>
        </p:nvPicPr>
        <p:blipFill>
          <a:blip r:embed="rId3" cstate="print"/>
          <a:stretch>
            <a:fillRect/>
          </a:stretch>
        </p:blipFill>
        <p:spPr>
          <a:xfrm>
            <a:off x="714348" y="2428868"/>
            <a:ext cx="3357586" cy="3240512"/>
          </a:xfrm>
          <a:prstGeom prst="rect">
            <a:avLst/>
          </a:prstGeom>
          <a:ln>
            <a:noFill/>
          </a:ln>
          <a:effectLst>
            <a:outerShdw blurRad="76200" dist="12700" dir="2700000" sy="-23000" kx="-800400" algn="bl" rotWithShape="0">
              <a:prstClr val="black">
                <a:alpha val="20000"/>
              </a:prstClr>
            </a:outerShdw>
            <a:reflection blurRad="6350" stA="50000" endA="300" endPos="55000" dir="5400000" sy="-100000" algn="bl" rotWithShape="0"/>
          </a:effectLst>
          <a:scene3d>
            <a:camera prst="isometricOffAxis1Right"/>
            <a:lightRig rig="flood" dir="t">
              <a:rot lat="0" lon="0" rev="13800000"/>
            </a:lightRig>
          </a:scene3d>
          <a:sp3d extrusionH="107950" prstMaterial="plastic">
            <a:bevelT w="82550" h="63500" prst="divot"/>
            <a:bevelB/>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1428736"/>
            <a:ext cx="8286808" cy="3970318"/>
          </a:xfrm>
          <a:prstGeom prst="rect">
            <a:avLst/>
          </a:prstGeom>
        </p:spPr>
        <p:txBody>
          <a:bodyPr wrap="square">
            <a:spAutoFit/>
          </a:bodyPr>
          <a:lstStyle/>
          <a:p>
            <a:pPr>
              <a:buFont typeface="Arial" pitchFamily="34" charset="0"/>
              <a:buChar char="•"/>
            </a:pPr>
            <a:r>
              <a:rPr lang="el-GR" sz="2800" b="1" i="1" dirty="0" smtClean="0"/>
              <a:t>Την Πέμπτη  /12/2012 κατόπιν ψηφοφορίας των μελών του τμήματος, λήφθηκε η απόφαση για την επωνυμία της επιχείρησης . Το όνομα </a:t>
            </a:r>
            <a:r>
              <a:rPr lang="en-US" sz="2800" b="1" i="1" dirty="0" smtClean="0"/>
              <a:t>V for tsixleta</a:t>
            </a:r>
            <a:r>
              <a:rPr lang="el-GR" sz="2800" b="1" i="1" dirty="0" smtClean="0"/>
              <a:t> ήταν αυτό που κατείχε τους περισσότερους ψήφους.</a:t>
            </a:r>
            <a:r>
              <a:rPr lang="en-US" sz="2800" b="1" i="1" dirty="0" smtClean="0"/>
              <a:t> </a:t>
            </a:r>
          </a:p>
          <a:p>
            <a:endParaRPr lang="el-GR" sz="2800" b="1" i="1" dirty="0" smtClean="0"/>
          </a:p>
          <a:p>
            <a:pPr>
              <a:buFont typeface="Arial" pitchFamily="34" charset="0"/>
              <a:buChar char="•"/>
            </a:pPr>
            <a:r>
              <a:rPr lang="el-GR" sz="2800" b="1" i="1" dirty="0" smtClean="0"/>
              <a:t>Επίσης αποφασίστηκε το ποσό που θα αντιστοιχούσε σε κάθε συνεταιριστική μερίδα το όποιο ανέρχεται στα </a:t>
            </a:r>
            <a:r>
              <a:rPr lang="en-US" sz="2800" b="1" i="1" dirty="0" smtClean="0"/>
              <a:t>2</a:t>
            </a:r>
            <a:r>
              <a:rPr lang="el-GR" sz="2800" b="1" i="1" dirty="0" smtClean="0"/>
              <a:t> ευρώ. </a:t>
            </a:r>
            <a:endParaRPr lang="en-US" sz="2800" b="1" i="1"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928670"/>
            <a:ext cx="8429684" cy="5632311"/>
          </a:xfrm>
          <a:prstGeom prst="rect">
            <a:avLst/>
          </a:prstGeom>
        </p:spPr>
        <p:txBody>
          <a:bodyPr wrap="square">
            <a:spAutoFit/>
          </a:bodyPr>
          <a:lstStyle/>
          <a:p>
            <a:pPr>
              <a:buFont typeface="Arial" pitchFamily="34" charset="0"/>
              <a:buChar char="•"/>
            </a:pPr>
            <a:r>
              <a:rPr lang="el-GR" sz="2400" b="1" i="1" dirty="0" smtClean="0"/>
              <a:t> Επιπλέον αποφασίστηκε η χρονική διάρκεια  της θητείας της γενικής συνέλευσης η οποία ανέρχεται σε ένα έτος.</a:t>
            </a:r>
          </a:p>
          <a:p>
            <a:endParaRPr lang="el-GR" sz="2400" b="1" i="1" dirty="0" smtClean="0"/>
          </a:p>
          <a:p>
            <a:pPr>
              <a:buFont typeface="Arial" pitchFamily="34" charset="0"/>
              <a:buChar char="•"/>
            </a:pPr>
            <a:r>
              <a:rPr lang="el-GR" sz="2400" b="1" i="1" dirty="0" smtClean="0"/>
              <a:t>Ακόμα συμφωνηθήκαν  τα δικαιώματα και οι υποχρεώσεις που αντιστοιχούν σε κάθε μέλος από την πλειοψηφία του τμήματος.</a:t>
            </a:r>
          </a:p>
          <a:p>
            <a:r>
              <a:rPr lang="el-GR" sz="2400" b="1" i="1" dirty="0" smtClean="0"/>
              <a:t> συμπληρώθηκε η φόρμα για την έδρα της εταιρείας και έγιναν προτάσεις για την εξασφάλιση των πόρων της εταιρίας. </a:t>
            </a:r>
          </a:p>
          <a:p>
            <a:endParaRPr lang="el-GR" sz="2400" b="1" i="1" dirty="0" smtClean="0"/>
          </a:p>
          <a:p>
            <a:pPr>
              <a:buFont typeface="Arial" pitchFamily="34" charset="0"/>
              <a:buChar char="•"/>
            </a:pPr>
            <a:r>
              <a:rPr lang="el-GR" sz="2400" b="1" i="1" dirty="0" smtClean="0"/>
              <a:t>Στην συνέχεια της συνέλευσης αποφασίστηκε ότι το έργο της εταιρίας θα είναι  πολυδιάστατο και παρουσιάστηκαν οι τομείς δραστηριοποίησης της .</a:t>
            </a:r>
          </a:p>
          <a:p>
            <a:endParaRPr lang="el-GR" sz="2400" b="1"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066800"/>
          </a:xfrm>
        </p:spPr>
        <p:txBody>
          <a:bodyPr>
            <a:normAutofit fontScale="90000"/>
          </a:bodyPr>
          <a:lstStyle/>
          <a:p>
            <a:r>
              <a:rPr lang="el-GR" dirty="0" smtClean="0"/>
              <a:t/>
            </a:r>
            <a:br>
              <a:rPr lang="el-GR" dirty="0" smtClean="0"/>
            </a:br>
            <a:r>
              <a:rPr lang="el-GR" sz="3100" dirty="0" smtClean="0"/>
              <a:t>ΘΕΜΑ: «Η δημιουργία Κοινωνικής Συνεταιριστικής Επιχείρησης για την παραγωγή Τεχνητής Μαστίχας </a:t>
            </a:r>
            <a:r>
              <a:rPr lang="el-GR" dirty="0" smtClean="0"/>
              <a:t>(τσίχλα)»</a:t>
            </a:r>
            <a:r>
              <a:rPr lang="en-GB" dirty="0" smtClean="0"/>
              <a:t/>
            </a:r>
            <a:br>
              <a:rPr lang="en-GB" dirty="0" smtClean="0"/>
            </a:br>
            <a:endParaRPr lang="el-GR" dirty="0"/>
          </a:p>
        </p:txBody>
      </p:sp>
      <p:sp>
        <p:nvSpPr>
          <p:cNvPr id="3" name="2 - Θέση περιεχομένου"/>
          <p:cNvSpPr>
            <a:spLocks noGrp="1"/>
          </p:cNvSpPr>
          <p:nvPr>
            <p:ph idx="1"/>
          </p:nvPr>
        </p:nvSpPr>
        <p:spPr>
          <a:xfrm>
            <a:off x="457200" y="3071810"/>
            <a:ext cx="8229600" cy="2500330"/>
          </a:xfrm>
        </p:spPr>
        <p:txBody>
          <a:bodyPr>
            <a:normAutofit/>
          </a:bodyPr>
          <a:lstStyle/>
          <a:p>
            <a:pPr>
              <a:buNone/>
            </a:pPr>
            <a:r>
              <a:rPr lang="el-GR" sz="3200" b="1" u="sng" dirty="0" smtClean="0">
                <a:solidFill>
                  <a:schemeClr val="accent6">
                    <a:lumMod val="50000"/>
                  </a:schemeClr>
                </a:solidFill>
                <a:latin typeface="BatangChe" pitchFamily="49" charset="-127"/>
                <a:ea typeface="BatangChe" pitchFamily="49" charset="-127"/>
              </a:rPr>
              <a:t>Α. Σκοπός έρευνας </a:t>
            </a:r>
            <a:endParaRPr lang="en-GB" sz="3200" b="1" u="sng" dirty="0" smtClean="0">
              <a:solidFill>
                <a:schemeClr val="accent6">
                  <a:lumMod val="50000"/>
                </a:schemeClr>
              </a:solidFill>
              <a:latin typeface="BatangChe" pitchFamily="49" charset="-127"/>
              <a:ea typeface="BatangChe" pitchFamily="49" charset="-127"/>
            </a:endParaRPr>
          </a:p>
          <a:p>
            <a:r>
              <a:rPr lang="el-GR" i="1" dirty="0" smtClean="0"/>
              <a:t>Μελέτη και δημιουργία κοινωνικής συνεταιριστικής επιχείρησης με στόχο την παραγωγή και διάθεση τσίχλας</a:t>
            </a:r>
          </a:p>
          <a:p>
            <a:pPr>
              <a:buNone/>
            </a:pPr>
            <a:endParaRPr lang="el-GR" i="1" dirty="0" smtClean="0"/>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gradFill>
            <a:gsLst>
              <a:gs pos="0">
                <a:srgbClr val="CCCCFF"/>
              </a:gs>
              <a:gs pos="17999">
                <a:srgbClr val="99CCFF"/>
              </a:gs>
              <a:gs pos="36000">
                <a:srgbClr val="9966FF"/>
              </a:gs>
              <a:gs pos="61000">
                <a:srgbClr val="CC99FF"/>
              </a:gs>
              <a:gs pos="82001">
                <a:srgbClr val="99CCFF"/>
              </a:gs>
              <a:gs pos="100000">
                <a:srgbClr val="CCCCFF"/>
              </a:gs>
            </a:gsLst>
            <a:lin ang="0" scaled="0"/>
          </a:gradFill>
        </p:spPr>
        <p:style>
          <a:lnRef idx="2">
            <a:schemeClr val="accent4"/>
          </a:lnRef>
          <a:fillRef idx="1">
            <a:schemeClr val="lt1"/>
          </a:fillRef>
          <a:effectRef idx="0">
            <a:schemeClr val="accent4"/>
          </a:effectRef>
          <a:fontRef idx="minor">
            <a:schemeClr val="dk1"/>
          </a:fontRef>
        </p:style>
        <p:txBody>
          <a:bodyPr>
            <a:normAutofit/>
          </a:bodyPr>
          <a:lstStyle/>
          <a:p>
            <a:r>
              <a:rPr lang="el-GR" sz="3200" b="1" i="1" u="sng" dirty="0" smtClean="0">
                <a:latin typeface="Century" pitchFamily="18" charset="0"/>
              </a:rPr>
              <a:t>Γενική Συνέλευση μετοχών, εκλογή Διοικούσας Επιτροπής.</a:t>
            </a:r>
            <a:endParaRPr lang="el-GR" sz="3200" b="1" i="1" u="sng" dirty="0">
              <a:latin typeface="Century" pitchFamily="18" charset="0"/>
            </a:endParaRPr>
          </a:p>
        </p:txBody>
      </p:sp>
      <p:sp>
        <p:nvSpPr>
          <p:cNvPr id="3" name="2 - Υπότιτλος"/>
          <p:cNvSpPr>
            <a:spLocks noGrp="1"/>
          </p:cNvSpPr>
          <p:nvPr>
            <p:ph type="subTitle" idx="1"/>
          </p:nvPr>
        </p:nvSpPr>
        <p:spPr>
          <a:xfrm>
            <a:off x="428596" y="3929066"/>
            <a:ext cx="7472386" cy="1752600"/>
          </a:xfrm>
        </p:spPr>
        <p:txBody>
          <a:bodyPr>
            <a:normAutofit/>
          </a:bodyPr>
          <a:lstStyle/>
          <a:p>
            <a:endParaRPr lang="el-GR" sz="3200" b="1" dirty="0">
              <a:ln w="19050">
                <a:solidFill>
                  <a:schemeClr val="tx2">
                    <a:lumMod val="50000"/>
                  </a:schemeClr>
                </a:solidFill>
                <a:prstDash val="solid"/>
                <a:miter lim="800000"/>
              </a:ln>
              <a:solidFill>
                <a:schemeClr val="accent3">
                  <a:lumMod val="60000"/>
                  <a:lumOff val="40000"/>
                </a:schemeClr>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3" name="2 - TextBox"/>
          <p:cNvSpPr txBox="1"/>
          <p:nvPr/>
        </p:nvSpPr>
        <p:spPr>
          <a:xfrm>
            <a:off x="500034" y="357166"/>
            <a:ext cx="7643866" cy="5632311"/>
          </a:xfrm>
          <a:prstGeom prst="rect">
            <a:avLst/>
          </a:prstGeom>
          <a:noFill/>
        </p:spPr>
        <p:txBody>
          <a:bodyPr wrap="square" rtlCol="0">
            <a:spAutoFit/>
          </a:bodyPr>
          <a:lstStyle/>
          <a:p>
            <a:r>
              <a:rPr lang="el-GR" sz="2400" b="1" dirty="0" smtClean="0"/>
              <a:t>Σύμφωνα με το ισχύον θεσμικό πλαίσιο ακολουθήσαμε τα παρακάτω βήματα για την σύσταση της Κοινωνικής Συνεταιριστικής επιχείρησης .</a:t>
            </a:r>
          </a:p>
          <a:p>
            <a:endParaRPr lang="el-GR" sz="2400" b="1" dirty="0" smtClean="0"/>
          </a:p>
          <a:p>
            <a:pPr>
              <a:buFont typeface="Arial" pitchFamily="34" charset="0"/>
              <a:buChar char="•"/>
            </a:pPr>
            <a:r>
              <a:rPr lang="el-GR" sz="2400" b="1" dirty="0" smtClean="0"/>
              <a:t>Καθορισμός αριθμού μελών επιχείρησης.</a:t>
            </a:r>
          </a:p>
          <a:p>
            <a:r>
              <a:rPr lang="el-GR" sz="2400" b="1" dirty="0" smtClean="0"/>
              <a:t>Συμμετέχοντες: 28 μαθητές με κατοχή μιας συνεταιριστικής μερίδας ο καθένας.</a:t>
            </a:r>
          </a:p>
          <a:p>
            <a:endParaRPr lang="el-GR" sz="2400" b="1" dirty="0" smtClean="0"/>
          </a:p>
          <a:p>
            <a:pPr>
              <a:buFont typeface="Arial" pitchFamily="34" charset="0"/>
              <a:buChar char="•"/>
            </a:pPr>
            <a:r>
              <a:rPr lang="el-GR" sz="2400" b="1" dirty="0" smtClean="0"/>
              <a:t> Καταβολή ποσού συνεταιριστικής μερίδας καθώς επίσης και συμπλήρωση υπεύθυνης δήλωσης.</a:t>
            </a:r>
          </a:p>
          <a:p>
            <a:pPr>
              <a:buFont typeface="Arial" pitchFamily="34" charset="0"/>
              <a:buChar char="•"/>
            </a:pPr>
            <a:endParaRPr lang="el-GR" sz="2400" b="1" dirty="0" smtClean="0"/>
          </a:p>
          <a:p>
            <a:pPr>
              <a:buFont typeface="Arial" pitchFamily="34" charset="0"/>
              <a:buChar char="•"/>
            </a:pPr>
            <a:r>
              <a:rPr lang="el-GR" sz="2400" b="1" dirty="0" smtClean="0"/>
              <a:t>1</a:t>
            </a:r>
            <a:r>
              <a:rPr lang="el-GR" sz="2400" b="1" baseline="30000" dirty="0" smtClean="0"/>
              <a:t>η</a:t>
            </a:r>
            <a:r>
              <a:rPr lang="el-GR" sz="2400" b="1" dirty="0" smtClean="0"/>
              <a:t>  Γενική Συνέλευση για εκλογή Προέδρου(Γ.Σ.) και Γραμματέα.</a:t>
            </a:r>
          </a:p>
          <a:p>
            <a:pPr>
              <a:buFont typeface="Arial" pitchFamily="34" charset="0"/>
              <a:buChar char="•"/>
            </a:pPr>
            <a:endParaRPr lang="el-GR" sz="2400" b="1" dirty="0" smtClean="0"/>
          </a:p>
          <a:p>
            <a:pPr>
              <a:buFont typeface="Arial" pitchFamily="34" charset="0"/>
              <a:buChar char="•"/>
            </a:pPr>
            <a:r>
              <a:rPr lang="el-GR" sz="2400" b="1" dirty="0" smtClean="0"/>
              <a:t>Ψηφοφορία για την εκλογή διοικούσας Επιτροπής.</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0" scaled="1"/>
        </a:gradFill>
        <a:effectLst/>
      </p:bgPr>
    </p:bg>
    <p:spTree>
      <p:nvGrpSpPr>
        <p:cNvPr id="1" name=""/>
        <p:cNvGrpSpPr/>
        <p:nvPr/>
      </p:nvGrpSpPr>
      <p:grpSpPr>
        <a:xfrm>
          <a:off x="0" y="0"/>
          <a:ext cx="0" cy="0"/>
          <a:chOff x="0" y="0"/>
          <a:chExt cx="0" cy="0"/>
        </a:xfrm>
      </p:grpSpPr>
      <p:sp>
        <p:nvSpPr>
          <p:cNvPr id="2" name="1 - TextBox"/>
          <p:cNvSpPr txBox="1"/>
          <p:nvPr/>
        </p:nvSpPr>
        <p:spPr>
          <a:xfrm>
            <a:off x="1643042" y="1142984"/>
            <a:ext cx="5929354" cy="523220"/>
          </a:xfrm>
          <a:prstGeom prst="rect">
            <a:avLst/>
          </a:prstGeom>
          <a:blipFill>
            <a:blip r:embed="rId3" cstate="print"/>
            <a:tile tx="0" ty="0" sx="100000" sy="100000" flip="none" algn="tl"/>
          </a:blip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l-GR" sz="2800" b="1" dirty="0" smtClean="0">
                <a:solidFill>
                  <a:srgbClr val="FF0000"/>
                </a:solidFill>
              </a:rPr>
              <a:t>ΟΡΓΑΝΟΓΡΑΜΜΑ</a:t>
            </a:r>
            <a:endParaRPr lang="el-GR" sz="2800" b="1"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graphicFrame>
        <p:nvGraphicFramePr>
          <p:cNvPr id="2" name="1 - Διάγραμμα"/>
          <p:cNvGraphicFramePr/>
          <p:nvPr/>
        </p:nvGraphicFramePr>
        <p:xfrm>
          <a:off x="179512" y="116632"/>
          <a:ext cx="8678768" cy="65985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686800" cy="5869006"/>
          </a:xfrm>
        </p:spPr>
        <p:txBody>
          <a:bodyPr>
            <a:normAutofit/>
          </a:bodyPr>
          <a:lstStyle/>
          <a:p>
            <a:r>
              <a:rPr lang="el-GR" b="1" dirty="0" smtClean="0">
                <a:solidFill>
                  <a:schemeClr val="tx1">
                    <a:lumMod val="50000"/>
                    <a:lumOff val="50000"/>
                  </a:schemeClr>
                </a:solidFill>
              </a:rPr>
              <a:t>Πρώτες Ύλες </a:t>
            </a:r>
            <a:br>
              <a:rPr lang="el-GR" b="1" dirty="0" smtClean="0">
                <a:solidFill>
                  <a:schemeClr val="tx1">
                    <a:lumMod val="50000"/>
                    <a:lumOff val="50000"/>
                  </a:schemeClr>
                </a:solidFill>
              </a:rPr>
            </a:br>
            <a:r>
              <a:rPr lang="el-GR" b="1" dirty="0" smtClean="0">
                <a:solidFill>
                  <a:schemeClr val="tx1">
                    <a:lumMod val="50000"/>
                    <a:lumOff val="50000"/>
                  </a:schemeClr>
                </a:solidFill>
              </a:rPr>
              <a:t>Για την Παρασκευή τσίχλας χρειαζόμαστε τις παρακάτω πρώτες ύλες:</a:t>
            </a:r>
            <a:endParaRPr lang="el-GR" b="1" dirty="0">
              <a:solidFill>
                <a:schemeClr val="tx1">
                  <a:lumMod val="50000"/>
                  <a:lumOff val="50000"/>
                </a:schemeClr>
              </a:solidFill>
            </a:endParaRPr>
          </a:p>
        </p:txBody>
      </p:sp>
      <p:sp>
        <p:nvSpPr>
          <p:cNvPr id="3" name="2 - Ορθογώνιο"/>
          <p:cNvSpPr/>
          <p:nvPr/>
        </p:nvSpPr>
        <p:spPr>
          <a:xfrm>
            <a:off x="571472" y="357166"/>
            <a:ext cx="8143900" cy="584775"/>
          </a:xfrm>
          <a:prstGeom prst="rect">
            <a:avLst/>
          </a:prstGeom>
        </p:spPr>
        <p:txBody>
          <a:bodyPr wrap="square">
            <a:spAutoFit/>
          </a:bodyPr>
          <a:lstStyle/>
          <a:p>
            <a:r>
              <a:rPr lang="el-GR" sz="3200" b="1" i="1" dirty="0" smtClean="0">
                <a:solidFill>
                  <a:srgbClr val="FF0000"/>
                </a:solidFill>
                <a:latin typeface="Arial Unicode MS" pitchFamily="34" charset="-128"/>
                <a:ea typeface="Arial Unicode MS" pitchFamily="34" charset="-128"/>
                <a:cs typeface="Arial Unicode MS" pitchFamily="34" charset="-128"/>
              </a:rPr>
              <a:t>ΠΑΡΟΥΣΙΑΣΗ ΤΜΗΜΑΤΟΣ ΠΑΡΑΓΩΓΗΣ</a:t>
            </a:r>
            <a:endParaRPr lang="el-GR" sz="3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u="sng" dirty="0" smtClean="0">
                <a:solidFill>
                  <a:srgbClr val="C00000"/>
                </a:solidFill>
                <a:cs typeface="Angsana New" pitchFamily="18" charset="-34"/>
              </a:rPr>
              <a:t>ΣΥΣΤΑΣΗ ΚΑΙ ΧΑΡΑΚΤΗΡΙΣΤΙΚΑ </a:t>
            </a:r>
            <a:r>
              <a:rPr lang="en-US" sz="4400" b="1" i="1" u="sng" dirty="0" smtClean="0">
                <a:solidFill>
                  <a:srgbClr val="C00000"/>
                </a:solidFill>
                <a:latin typeface="Angsana New" pitchFamily="18" charset="-34"/>
                <a:cs typeface="Angsana New" pitchFamily="18" charset="-34"/>
              </a:rPr>
              <a:t>SUGARED PEPPERMINT</a:t>
            </a:r>
            <a:r>
              <a:rPr lang="el-GR" sz="3600" b="1" i="1" u="sng" dirty="0" smtClean="0">
                <a:solidFill>
                  <a:srgbClr val="C00000"/>
                </a:solidFill>
                <a:latin typeface="Angsana New" pitchFamily="18" charset="-34"/>
                <a:cs typeface="Angsana New" pitchFamily="18" charset="-34"/>
              </a:rPr>
              <a:t>(</a:t>
            </a:r>
            <a:r>
              <a:rPr lang="en-US" b="1" i="1" u="sng" dirty="0" smtClean="0">
                <a:solidFill>
                  <a:srgbClr val="C00000"/>
                </a:solidFill>
                <a:latin typeface="Angsana New" pitchFamily="18" charset="-34"/>
                <a:cs typeface="Angsana New" pitchFamily="18" charset="-34"/>
              </a:rPr>
              <a:t>KRAFT</a:t>
            </a:r>
            <a:r>
              <a:rPr lang="el-GR" b="1" i="1" u="sng" dirty="0" smtClean="0">
                <a:solidFill>
                  <a:srgbClr val="C00000"/>
                </a:solidFill>
                <a:latin typeface="Angsana New" pitchFamily="18" charset="-34"/>
                <a:cs typeface="Angsana New" pitchFamily="18" charset="-34"/>
              </a:rPr>
              <a:t>)</a:t>
            </a:r>
            <a:endParaRPr lang="el-GR" b="1" u="sng" dirty="0"/>
          </a:p>
        </p:txBody>
      </p:sp>
      <p:sp>
        <p:nvSpPr>
          <p:cNvPr id="3" name="2 - Ορθογώνιο"/>
          <p:cNvSpPr/>
          <p:nvPr/>
        </p:nvSpPr>
        <p:spPr>
          <a:xfrm>
            <a:off x="642910" y="2285992"/>
            <a:ext cx="4572000" cy="4154984"/>
          </a:xfrm>
          <a:prstGeom prst="rect">
            <a:avLst/>
          </a:prstGeom>
        </p:spPr>
        <p:txBody>
          <a:bodyPr wrap="square">
            <a:spAutoFit/>
          </a:bodyPr>
          <a:lstStyle/>
          <a:p>
            <a:pPr>
              <a:buNone/>
            </a:pPr>
            <a:r>
              <a:rPr lang="el-GR" sz="2400" b="1" i="1" u="sng" dirty="0" smtClean="0">
                <a:solidFill>
                  <a:schemeClr val="accent1">
                    <a:lumMod val="50000"/>
                  </a:schemeClr>
                </a:solidFill>
              </a:rPr>
              <a:t>ΠΡΩΤΕΣ ΥΛΕΣ</a:t>
            </a:r>
            <a:r>
              <a:rPr lang="en-US" sz="2400" b="1" u="sng" dirty="0" smtClean="0">
                <a:solidFill>
                  <a:schemeClr val="accent1">
                    <a:lumMod val="50000"/>
                  </a:schemeClr>
                </a:solidFill>
              </a:rPr>
              <a:t>:</a:t>
            </a:r>
            <a:endParaRPr lang="el-GR" sz="2400" b="1" u="sng" dirty="0" smtClean="0">
              <a:solidFill>
                <a:schemeClr val="accent1">
                  <a:lumMod val="50000"/>
                </a:schemeClr>
              </a:solidFill>
            </a:endParaRPr>
          </a:p>
          <a:p>
            <a:r>
              <a:rPr lang="el-GR" sz="2400" dirty="0" smtClean="0"/>
              <a:t>Κόμμι βάση 15 + 8 % </a:t>
            </a:r>
            <a:r>
              <a:rPr lang="en-US" sz="2400" dirty="0" smtClean="0"/>
              <a:t>Dph</a:t>
            </a:r>
          </a:p>
          <a:p>
            <a:r>
              <a:rPr lang="el-GR" sz="2400" dirty="0" smtClean="0"/>
              <a:t>Γλυκόζη 43</a:t>
            </a:r>
            <a:r>
              <a:rPr lang="en-US" sz="2400" dirty="0" smtClean="0"/>
              <a:t> Be</a:t>
            </a:r>
          </a:p>
          <a:p>
            <a:r>
              <a:rPr lang="el-GR" sz="2400" dirty="0" smtClean="0"/>
              <a:t>Λεκιθίνη</a:t>
            </a:r>
          </a:p>
          <a:p>
            <a:r>
              <a:rPr lang="el-GR" sz="2400" dirty="0" smtClean="0"/>
              <a:t>Ζάχαρη σκόνη 4Χ</a:t>
            </a:r>
          </a:p>
          <a:p>
            <a:r>
              <a:rPr lang="el-GR" sz="2400" dirty="0" smtClean="0"/>
              <a:t>Άρωμα μέντας</a:t>
            </a:r>
          </a:p>
          <a:p>
            <a:r>
              <a:rPr lang="el-GR" sz="2400" dirty="0" smtClean="0"/>
              <a:t>Βανιλλίνη </a:t>
            </a:r>
            <a:r>
              <a:rPr lang="en-US" sz="2400" dirty="0" smtClean="0"/>
              <a:t>USP</a:t>
            </a:r>
          </a:p>
          <a:p>
            <a:r>
              <a:rPr lang="el-GR" sz="2400" dirty="0" smtClean="0"/>
              <a:t>Έλαιο </a:t>
            </a:r>
            <a:r>
              <a:rPr lang="en-US" sz="2400" dirty="0" smtClean="0"/>
              <a:t>Wesson</a:t>
            </a:r>
            <a:endParaRPr lang="el-GR" sz="2400" dirty="0" smtClean="0"/>
          </a:p>
          <a:p>
            <a:r>
              <a:rPr lang="el-GR" sz="2400" dirty="0" smtClean="0"/>
              <a:t>Χλωροφύλλη ΚΚ (100%)</a:t>
            </a:r>
          </a:p>
          <a:p>
            <a:r>
              <a:rPr lang="el-GR" sz="2400" dirty="0" smtClean="0"/>
              <a:t>Γλυκερίνη </a:t>
            </a:r>
            <a:endParaRPr lang="en-US" sz="2400" dirty="0" smtClean="0"/>
          </a:p>
          <a:p>
            <a:endParaRPr lang="el-GR" sz="2400" dirty="0"/>
          </a:p>
        </p:txBody>
      </p:sp>
      <p:sp>
        <p:nvSpPr>
          <p:cNvPr id="4" name="3 - Ορθογώνιο"/>
          <p:cNvSpPr/>
          <p:nvPr/>
        </p:nvSpPr>
        <p:spPr>
          <a:xfrm>
            <a:off x="4857752" y="2357430"/>
            <a:ext cx="4572000" cy="1200329"/>
          </a:xfrm>
          <a:prstGeom prst="rect">
            <a:avLst/>
          </a:prstGeom>
        </p:spPr>
        <p:txBody>
          <a:bodyPr>
            <a:spAutoFit/>
          </a:bodyPr>
          <a:lstStyle/>
          <a:p>
            <a:pPr>
              <a:buNone/>
            </a:pPr>
            <a:r>
              <a:rPr lang="el-GR" sz="2400" b="1" i="1" u="sng" dirty="0" smtClean="0">
                <a:solidFill>
                  <a:schemeClr val="accent1">
                    <a:lumMod val="50000"/>
                  </a:schemeClr>
                </a:solidFill>
              </a:rPr>
              <a:t>ΣΚΟΝΗ ΓΙΑ ΕΠΙΠΑΣΗ</a:t>
            </a:r>
            <a:r>
              <a:rPr lang="en-US" sz="2400" dirty="0" smtClean="0">
                <a:solidFill>
                  <a:schemeClr val="accent1">
                    <a:lumMod val="50000"/>
                  </a:schemeClr>
                </a:solidFill>
              </a:rPr>
              <a:t>:</a:t>
            </a:r>
            <a:endParaRPr lang="el-GR" sz="2400" dirty="0" smtClean="0">
              <a:solidFill>
                <a:schemeClr val="accent1">
                  <a:lumMod val="50000"/>
                </a:schemeClr>
              </a:solidFill>
            </a:endParaRPr>
          </a:p>
          <a:p>
            <a:r>
              <a:rPr lang="el-GR" sz="2400" dirty="0" smtClean="0"/>
              <a:t>Άμυλο αραβοσίτου</a:t>
            </a:r>
          </a:p>
          <a:p>
            <a:r>
              <a:rPr lang="el-GR" sz="2400" dirty="0" smtClean="0"/>
              <a:t>Ζάχαρη σκόνη 4χ</a:t>
            </a:r>
            <a:endParaRPr lang="el-G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u="sng" dirty="0" smtClean="0">
                <a:solidFill>
                  <a:srgbClr val="C00000"/>
                </a:solidFill>
              </a:rPr>
              <a:t>ΟΡΓΑΝΟΛΗΠΤΙΚΑ ΧΑΡΑΚΤΗΡΙΣΤΙΚΑ</a:t>
            </a:r>
            <a:endParaRPr lang="el-GR" u="sng" dirty="0"/>
          </a:p>
        </p:txBody>
      </p:sp>
      <p:sp>
        <p:nvSpPr>
          <p:cNvPr id="3" name="2 - Ορθογώνιο"/>
          <p:cNvSpPr/>
          <p:nvPr/>
        </p:nvSpPr>
        <p:spPr>
          <a:xfrm>
            <a:off x="714348" y="1714488"/>
            <a:ext cx="4572000" cy="4031873"/>
          </a:xfrm>
          <a:prstGeom prst="rect">
            <a:avLst/>
          </a:prstGeom>
        </p:spPr>
        <p:txBody>
          <a:bodyPr wrap="square">
            <a:spAutoFit/>
          </a:bodyPr>
          <a:lstStyle/>
          <a:p>
            <a:pPr>
              <a:buFont typeface="Arial" pitchFamily="34" charset="0"/>
              <a:buChar char="•"/>
            </a:pPr>
            <a:r>
              <a:rPr lang="el-GR" sz="3200" b="1" dirty="0" smtClean="0"/>
              <a:t>Χρώμα </a:t>
            </a:r>
          </a:p>
          <a:p>
            <a:pPr>
              <a:buFont typeface="Arial" pitchFamily="34" charset="0"/>
              <a:buChar char="•"/>
            </a:pPr>
            <a:r>
              <a:rPr lang="el-GR" sz="3200" b="1" dirty="0" smtClean="0"/>
              <a:t>Εμφάνιση</a:t>
            </a:r>
          </a:p>
          <a:p>
            <a:pPr>
              <a:buFont typeface="Arial" pitchFamily="34" charset="0"/>
              <a:buChar char="•"/>
            </a:pPr>
            <a:r>
              <a:rPr lang="el-GR" sz="3200" b="1" dirty="0" smtClean="0"/>
              <a:t>Ελαττώματα</a:t>
            </a:r>
          </a:p>
          <a:p>
            <a:pPr>
              <a:buFont typeface="Arial" pitchFamily="34" charset="0"/>
              <a:buChar char="•"/>
            </a:pPr>
            <a:r>
              <a:rPr lang="el-GR" sz="3200" b="1" dirty="0" smtClean="0"/>
              <a:t>Ομοιογένεια</a:t>
            </a:r>
          </a:p>
          <a:p>
            <a:pPr>
              <a:buFont typeface="Arial" pitchFamily="34" charset="0"/>
              <a:buChar char="•"/>
            </a:pPr>
            <a:r>
              <a:rPr lang="el-GR" sz="3200" b="1" dirty="0" smtClean="0"/>
              <a:t>Υφή(στο χέρι)</a:t>
            </a:r>
          </a:p>
          <a:p>
            <a:pPr>
              <a:buFont typeface="Arial" pitchFamily="34" charset="0"/>
              <a:buChar char="•"/>
            </a:pPr>
            <a:r>
              <a:rPr lang="el-GR" sz="3200" b="1" dirty="0" smtClean="0"/>
              <a:t>Συνεκτικότητα/συνοχή</a:t>
            </a:r>
          </a:p>
          <a:p>
            <a:pPr>
              <a:buFont typeface="Arial" pitchFamily="34" charset="0"/>
              <a:buChar char="•"/>
            </a:pPr>
            <a:r>
              <a:rPr lang="el-GR" sz="3200" b="1" dirty="0" smtClean="0"/>
              <a:t>Εκτατότητα</a:t>
            </a:r>
          </a:p>
          <a:p>
            <a:pPr>
              <a:buFont typeface="Arial" pitchFamily="34" charset="0"/>
              <a:buChar char="•"/>
            </a:pPr>
            <a:r>
              <a:rPr lang="en-US" sz="3200" b="1" dirty="0" smtClean="0"/>
              <a:t>O</a:t>
            </a:r>
            <a:r>
              <a:rPr lang="el-GR" sz="3200" b="1" dirty="0" smtClean="0"/>
              <a:t>σμή</a:t>
            </a:r>
            <a:endParaRPr lang="el-GR" sz="32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85794"/>
            <a:ext cx="8329642" cy="5357850"/>
          </a:xfrm>
        </p:spPr>
        <p:txBody>
          <a:bodyPr>
            <a:noAutofit/>
          </a:bodyPr>
          <a:lstStyle/>
          <a:p>
            <a:r>
              <a:rPr lang="en-US" sz="2800" dirty="0" smtClean="0">
                <a:solidFill>
                  <a:schemeClr val="tx1"/>
                </a:solidFill>
                <a:latin typeface="Arial Black" pitchFamily="34" charset="0"/>
              </a:rPr>
              <a:t>-</a:t>
            </a:r>
            <a:r>
              <a:rPr lang="el-GR" sz="2800" b="1" dirty="0" smtClean="0">
                <a:solidFill>
                  <a:schemeClr val="bg1"/>
                </a:solidFill>
                <a:latin typeface="Arial Black" pitchFamily="34" charset="0"/>
              </a:rPr>
              <a:t>Γεύση</a:t>
            </a:r>
            <a:r>
              <a:rPr lang="en-US" sz="2800" dirty="0" smtClean="0">
                <a:latin typeface="Arial Black" pitchFamily="34" charset="0"/>
              </a:rPr>
              <a:t>: </a:t>
            </a:r>
            <a:r>
              <a:rPr lang="en-US" sz="2800" dirty="0" smtClean="0"/>
              <a:t/>
            </a:r>
            <a:br>
              <a:rPr lang="en-US" sz="2800" dirty="0" smtClean="0"/>
            </a:br>
            <a:r>
              <a:rPr lang="en-US" sz="2800" dirty="0" smtClean="0"/>
              <a:t>		</a:t>
            </a:r>
            <a:r>
              <a:rPr lang="el-GR" sz="2800" b="1" dirty="0" smtClean="0"/>
              <a:t>α) γλυκιά</a:t>
            </a:r>
            <a:br>
              <a:rPr lang="el-GR" sz="2800" b="1" dirty="0" smtClean="0"/>
            </a:br>
            <a:r>
              <a:rPr lang="el-GR" sz="2800" b="1" dirty="0" smtClean="0"/>
              <a:t>		β) χημική</a:t>
            </a:r>
            <a:br>
              <a:rPr lang="el-GR" sz="2800" b="1" dirty="0" smtClean="0"/>
            </a:br>
            <a:r>
              <a:rPr lang="el-GR" sz="2800" dirty="0" smtClean="0">
                <a:solidFill>
                  <a:schemeClr val="bg1"/>
                </a:solidFill>
                <a:latin typeface="Arial Black" pitchFamily="34" charset="0"/>
              </a:rPr>
              <a:t/>
            </a:r>
            <a:br>
              <a:rPr lang="el-GR" sz="2800" dirty="0" smtClean="0">
                <a:solidFill>
                  <a:schemeClr val="bg1"/>
                </a:solidFill>
                <a:latin typeface="Arial Black" pitchFamily="34" charset="0"/>
              </a:rPr>
            </a:br>
            <a:r>
              <a:rPr lang="en-US" sz="2800" dirty="0" smtClean="0">
                <a:solidFill>
                  <a:schemeClr val="tx1"/>
                </a:solidFill>
                <a:latin typeface="Arial Black" pitchFamily="34" charset="0"/>
              </a:rPr>
              <a:t>-</a:t>
            </a:r>
            <a:r>
              <a:rPr lang="el-GR" sz="2800" dirty="0" smtClean="0">
                <a:solidFill>
                  <a:schemeClr val="bg1"/>
                </a:solidFill>
                <a:latin typeface="Arial Black" pitchFamily="34" charset="0"/>
              </a:rPr>
              <a:t>Υφή (στο στόμα)</a:t>
            </a:r>
            <a:br>
              <a:rPr lang="el-GR" sz="2800" dirty="0" smtClean="0">
                <a:solidFill>
                  <a:schemeClr val="bg1"/>
                </a:solidFill>
                <a:latin typeface="Arial Black" pitchFamily="34" charset="0"/>
              </a:rPr>
            </a:br>
            <a:r>
              <a:rPr lang="en-US" sz="2800" dirty="0" smtClean="0">
                <a:solidFill>
                  <a:schemeClr val="tx1"/>
                </a:solidFill>
                <a:latin typeface="Arial Black" pitchFamily="34" charset="0"/>
              </a:rPr>
              <a:t>-</a:t>
            </a:r>
            <a:r>
              <a:rPr lang="el-GR" sz="2800" dirty="0" smtClean="0">
                <a:solidFill>
                  <a:schemeClr val="bg1"/>
                </a:solidFill>
                <a:latin typeface="Arial Black" pitchFamily="34" charset="0"/>
              </a:rPr>
              <a:t>Άρωμα(οσμή/γεύση)</a:t>
            </a:r>
            <a:r>
              <a:rPr lang="en-US" sz="2800" dirty="0" smtClean="0">
                <a:solidFill>
                  <a:schemeClr val="bg1"/>
                </a:solidFill>
                <a:latin typeface="Arial Black" pitchFamily="34" charset="0"/>
              </a:rPr>
              <a:t>:</a:t>
            </a:r>
            <a:r>
              <a:rPr lang="el-GR" sz="2800" dirty="0" smtClean="0"/>
              <a:t>		</a:t>
            </a:r>
            <a:br>
              <a:rPr lang="el-GR" sz="2800" dirty="0" smtClean="0"/>
            </a:br>
            <a:r>
              <a:rPr lang="el-GR" sz="2800" dirty="0" smtClean="0"/>
              <a:t>	</a:t>
            </a:r>
            <a:r>
              <a:rPr lang="en-US" sz="2800" b="1" dirty="0" smtClean="0"/>
              <a:t>        </a:t>
            </a:r>
            <a:r>
              <a:rPr lang="el-GR" sz="2800" b="1" dirty="0" smtClean="0"/>
              <a:t> α) φρούτου </a:t>
            </a:r>
            <a:r>
              <a:rPr lang="en-US" sz="2800" b="1" dirty="0" smtClean="0"/>
              <a:t/>
            </a:r>
            <a:br>
              <a:rPr lang="en-US" sz="2800" b="1" dirty="0" smtClean="0"/>
            </a:br>
            <a:r>
              <a:rPr lang="en-US" sz="2800" b="1" dirty="0" smtClean="0"/>
              <a:t>                 </a:t>
            </a:r>
            <a:r>
              <a:rPr lang="el-GR" sz="2800" b="1" dirty="0" smtClean="0"/>
              <a:t>β)χημική</a:t>
            </a:r>
            <a:br>
              <a:rPr lang="el-GR" sz="2800" b="1" dirty="0" smtClean="0"/>
            </a:br>
            <a:r>
              <a:rPr lang="el-GR" sz="2800" b="1" dirty="0" smtClean="0"/>
              <a:t>		γ)μεταλλική</a:t>
            </a:r>
            <a:br>
              <a:rPr lang="el-GR" sz="2800" b="1" dirty="0" smtClean="0"/>
            </a:br>
            <a:r>
              <a:rPr lang="el-GR" sz="2800" b="1" dirty="0" smtClean="0"/>
              <a:t>		δ) ένταση</a:t>
            </a:r>
            <a:br>
              <a:rPr lang="el-GR" sz="2800" b="1" dirty="0" smtClean="0"/>
            </a:br>
            <a:r>
              <a:rPr lang="el-GR" sz="2800" b="1" dirty="0" smtClean="0"/>
              <a:t>		ε) διάρκεια</a:t>
            </a:r>
            <a:br>
              <a:rPr lang="el-GR" sz="2800" b="1" dirty="0" smtClean="0"/>
            </a:br>
            <a:r>
              <a:rPr lang="el-GR" sz="2800" b="1" dirty="0" smtClean="0"/>
              <a:t>		στ</a:t>
            </a:r>
            <a:r>
              <a:rPr lang="en-US" sz="2800" b="1" dirty="0" smtClean="0"/>
              <a:t>)</a:t>
            </a:r>
            <a:r>
              <a:rPr lang="el-GR" sz="2800" b="1" dirty="0" smtClean="0"/>
              <a:t> εξαγωγή</a:t>
            </a:r>
            <a:r>
              <a:rPr lang="el-GR" sz="2800" dirty="0" smtClean="0"/>
              <a:t/>
            </a:r>
            <a:br>
              <a:rPr lang="el-GR" sz="2800" dirty="0" smtClean="0"/>
            </a:br>
            <a:r>
              <a:rPr lang="en-US" sz="2800" dirty="0" smtClean="0">
                <a:solidFill>
                  <a:schemeClr val="tx1"/>
                </a:solidFill>
                <a:latin typeface="Arial Black" pitchFamily="34" charset="0"/>
              </a:rPr>
              <a:t>-</a:t>
            </a:r>
            <a:r>
              <a:rPr lang="el-GR" sz="2800" dirty="0" smtClean="0">
                <a:solidFill>
                  <a:schemeClr val="bg1"/>
                </a:solidFill>
                <a:latin typeface="Arial Black" pitchFamily="34" charset="0"/>
              </a:rPr>
              <a:t>Μετάγευση </a:t>
            </a:r>
            <a:r>
              <a:rPr lang="el-GR" sz="2800" dirty="0" smtClean="0"/>
              <a:t/>
            </a:r>
            <a:br>
              <a:rPr lang="el-GR" sz="2800" dirty="0" smtClean="0"/>
            </a:br>
            <a:endParaRPr lang="el-GR"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1142984"/>
            <a:ext cx="8229600" cy="5786478"/>
          </a:xfrm>
        </p:spPr>
        <p:txBody>
          <a:bodyPr>
            <a:normAutofit fontScale="90000"/>
          </a:bodyPr>
          <a:lstStyle/>
          <a:p>
            <a:pPr marL="514350" indent="-514350"/>
            <a:r>
              <a:rPr lang="el-GR" sz="3100" dirty="0" smtClean="0">
                <a:solidFill>
                  <a:schemeClr val="tx1">
                    <a:lumMod val="50000"/>
                    <a:lumOff val="50000"/>
                  </a:schemeClr>
                </a:solidFill>
              </a:rPr>
              <a:t>     </a:t>
            </a:r>
            <a:r>
              <a:rPr lang="el-GR" sz="3100" dirty="0" smtClean="0">
                <a:solidFill>
                  <a:schemeClr val="tx1">
                    <a:lumMod val="50000"/>
                    <a:lumOff val="50000"/>
                  </a:schemeClr>
                </a:solidFill>
                <a:latin typeface="Arial Black" pitchFamily="34" charset="0"/>
              </a:rPr>
              <a:t>1.Παραλαβή κόμεος</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2.Παραμονή σε αποθήκη</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3.Μεταφορά σε χώρο παραγωγής</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4.Τεμαχισμός</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5.Τήξη</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6.Παραμονή, ζύγιση και μεταφορά σε ανάμικτη </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7.Α) Προετοιμασία και προσθήκη στερεών και σιροπιών ( ζάχαρης, γλυκόζης, λεκιθίνης, γλυκερίνης)</a:t>
            </a:r>
            <a:br>
              <a:rPr lang="el-GR" sz="3100" dirty="0" smtClean="0">
                <a:solidFill>
                  <a:schemeClr val="tx1">
                    <a:lumMod val="50000"/>
                    <a:lumOff val="50000"/>
                  </a:schemeClr>
                </a:solidFill>
                <a:latin typeface="Arial Black" pitchFamily="34" charset="0"/>
              </a:rPr>
            </a:br>
            <a:r>
              <a:rPr lang="el-GR" sz="3100" dirty="0" smtClean="0">
                <a:solidFill>
                  <a:schemeClr val="tx1">
                    <a:lumMod val="50000"/>
                    <a:lumOff val="50000"/>
                  </a:schemeClr>
                </a:solidFill>
                <a:latin typeface="Arial Black" pitchFamily="34" charset="0"/>
              </a:rPr>
              <a:t>Β)Παρασκευή και προσθήκη αρωμάτων</a:t>
            </a:r>
            <a:r>
              <a:rPr lang="el-GR" dirty="0" smtClean="0">
                <a:solidFill>
                  <a:schemeClr val="bg1"/>
                </a:solidFill>
                <a:latin typeface="Arial Black" pitchFamily="34" charset="0"/>
              </a:rPr>
              <a:t/>
            </a:r>
            <a:br>
              <a:rPr lang="el-GR" dirty="0" smtClean="0">
                <a:solidFill>
                  <a:schemeClr val="bg1"/>
                </a:solidFill>
                <a:latin typeface="Arial Black" pitchFamily="34" charset="0"/>
              </a:rPr>
            </a:br>
            <a:endParaRPr lang="el-GR" dirty="0">
              <a:solidFill>
                <a:schemeClr val="bg1"/>
              </a:solidFill>
              <a:latin typeface="Arial Black" pitchFamily="34" charset="0"/>
            </a:endParaRPr>
          </a:p>
        </p:txBody>
      </p:sp>
      <p:sp>
        <p:nvSpPr>
          <p:cNvPr id="5" name="4 - TextBox"/>
          <p:cNvSpPr txBox="1"/>
          <p:nvPr/>
        </p:nvSpPr>
        <p:spPr>
          <a:xfrm>
            <a:off x="2071670" y="357166"/>
            <a:ext cx="5500726" cy="707886"/>
          </a:xfrm>
          <a:prstGeom prst="rect">
            <a:avLst/>
          </a:prstGeom>
          <a:noFill/>
        </p:spPr>
        <p:txBody>
          <a:bodyPr wrap="square" rtlCol="0">
            <a:spAutoFit/>
          </a:bodyPr>
          <a:lstStyle/>
          <a:p>
            <a:r>
              <a:rPr lang="el-GR" sz="4000" b="1" dirty="0" smtClean="0">
                <a:latin typeface="Arial Black" pitchFamily="34" charset="0"/>
              </a:rPr>
              <a:t>ΔΙΑΓΡΑΜΜΑ ΡΟΗΣ</a:t>
            </a:r>
            <a:endParaRPr lang="el-GR" sz="4000" b="1" dirty="0">
              <a:latin typeface="Arial Black"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143000"/>
            <a:ext cx="8229600" cy="4857768"/>
          </a:xfrm>
        </p:spPr>
        <p:txBody>
          <a:bodyPr>
            <a:normAutofit fontScale="90000"/>
          </a:bodyPr>
          <a:lstStyle/>
          <a:p>
            <a:pPr marL="514350" indent="-514350"/>
            <a:r>
              <a:rPr lang="el-GR" b="1" dirty="0" smtClean="0">
                <a:solidFill>
                  <a:schemeClr val="tx1">
                    <a:lumMod val="50000"/>
                    <a:lumOff val="50000"/>
                  </a:schemeClr>
                </a:solidFill>
              </a:rPr>
              <a:t>    </a:t>
            </a:r>
            <a:r>
              <a:rPr lang="el-GR" sz="3600" b="1" dirty="0" smtClean="0">
                <a:solidFill>
                  <a:schemeClr val="tx1">
                    <a:lumMod val="50000"/>
                    <a:lumOff val="50000"/>
                  </a:schemeClr>
                </a:solidFill>
                <a:latin typeface="Arial Black" pitchFamily="34" charset="0"/>
              </a:rPr>
              <a:t>8. Ανάμειξη</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9. Άδειασμα, τεμαχισμός, παραμονή</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10. Εκβολή </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11. Ψύξη </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12. Επίπαση με σκόνη </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13. Μορφοποίηση, τεμαχισμός</a:t>
            </a:r>
            <a:br>
              <a:rPr lang="el-GR" sz="3600" b="1" dirty="0" smtClean="0">
                <a:solidFill>
                  <a:schemeClr val="tx1">
                    <a:lumMod val="50000"/>
                    <a:lumOff val="50000"/>
                  </a:schemeClr>
                </a:solidFill>
                <a:latin typeface="Arial Black" pitchFamily="34" charset="0"/>
              </a:rPr>
            </a:br>
            <a:r>
              <a:rPr lang="el-GR" sz="3600" b="1" dirty="0" smtClean="0">
                <a:solidFill>
                  <a:schemeClr val="tx1">
                    <a:lumMod val="50000"/>
                    <a:lumOff val="50000"/>
                  </a:schemeClr>
                </a:solidFill>
                <a:latin typeface="Arial Black" pitchFamily="34" charset="0"/>
              </a:rPr>
              <a:t>14. Περιτύλιξη </a:t>
            </a:r>
            <a:r>
              <a:rPr lang="el-GR" sz="3600" dirty="0" smtClean="0">
                <a:latin typeface="Arial Black" pitchFamily="34" charset="0"/>
              </a:rPr>
              <a:t/>
            </a:r>
            <a:br>
              <a:rPr lang="el-GR" sz="3600" dirty="0" smtClean="0">
                <a:latin typeface="Arial Black" pitchFamily="34" charset="0"/>
              </a:rPr>
            </a:br>
            <a:endParaRPr lang="el-GR" dirty="0">
              <a:latin typeface="Arial Black"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714356"/>
            <a:ext cx="8229600" cy="500050"/>
          </a:xfrm>
        </p:spPr>
        <p:txBody>
          <a:bodyPr>
            <a:normAutofit fontScale="90000"/>
          </a:bodyPr>
          <a:lstStyle/>
          <a:p>
            <a:r>
              <a:rPr lang="el-GR" b="1" u="sng" smtClean="0">
                <a:latin typeface="BatangChe" pitchFamily="49" charset="-127"/>
                <a:ea typeface="BatangChe" pitchFamily="49" charset="-127"/>
              </a:rPr>
              <a:t>Ερευνήθηκαν</a:t>
            </a:r>
            <a:r>
              <a:rPr lang="el-GR" b="1" u="sng" dirty="0" smtClean="0">
                <a:latin typeface="BatangChe" pitchFamily="49" charset="-127"/>
                <a:ea typeface="BatangChe" pitchFamily="49" charset="-127"/>
              </a:rPr>
              <a:t>:</a:t>
            </a:r>
            <a:endParaRPr lang="el-GR" b="1" u="sng" dirty="0">
              <a:latin typeface="BatangChe" pitchFamily="49" charset="-127"/>
              <a:ea typeface="BatangChe" pitchFamily="49" charset="-127"/>
            </a:endParaRPr>
          </a:p>
        </p:txBody>
      </p:sp>
      <p:sp>
        <p:nvSpPr>
          <p:cNvPr id="3" name="2 - Θέση περιεχομένου"/>
          <p:cNvSpPr>
            <a:spLocks noGrp="1"/>
          </p:cNvSpPr>
          <p:nvPr>
            <p:ph idx="1"/>
          </p:nvPr>
        </p:nvSpPr>
        <p:spPr>
          <a:xfrm>
            <a:off x="214282" y="1285860"/>
            <a:ext cx="8472518" cy="5288676"/>
          </a:xfrm>
        </p:spPr>
        <p:txBody>
          <a:bodyPr>
            <a:normAutofit fontScale="77500" lnSpcReduction="20000"/>
          </a:bodyPr>
          <a:lstStyle/>
          <a:p>
            <a:r>
              <a:rPr lang="el-GR" sz="3400" i="1" dirty="0" smtClean="0"/>
              <a:t>Η εμπειρία της συνεταιριστικής επιχειρηματικότητας</a:t>
            </a:r>
          </a:p>
          <a:p>
            <a:r>
              <a:rPr lang="el-GR" sz="3400" i="1" dirty="0" smtClean="0"/>
              <a:t>Η διαδικασία ίδρυσης</a:t>
            </a:r>
          </a:p>
          <a:p>
            <a:r>
              <a:rPr lang="el-GR" sz="3400" i="1" dirty="0" smtClean="0"/>
              <a:t>Το περιβάλλον λειτουργίας της</a:t>
            </a:r>
          </a:p>
          <a:p>
            <a:r>
              <a:rPr lang="el-GR" sz="3400" i="1" dirty="0" smtClean="0"/>
              <a:t>Η στρατηγική της</a:t>
            </a:r>
          </a:p>
          <a:p>
            <a:r>
              <a:rPr lang="el-GR" sz="3400" i="1" dirty="0" smtClean="0"/>
              <a:t>Η δομή της </a:t>
            </a:r>
          </a:p>
          <a:p>
            <a:r>
              <a:rPr lang="el-GR" sz="3400" i="1" dirty="0" smtClean="0"/>
              <a:t>Η λειτουργία των αρμοδιοτήτων</a:t>
            </a:r>
            <a:endParaRPr lang="en-GB" sz="3400" i="1" dirty="0" smtClean="0"/>
          </a:p>
          <a:p>
            <a:r>
              <a:rPr lang="el-GR" sz="3400" i="1" dirty="0" smtClean="0"/>
              <a:t>Η οργάνωση της παραγωγικής διαδικασίας</a:t>
            </a:r>
          </a:p>
          <a:p>
            <a:r>
              <a:rPr lang="el-GR" sz="3400" i="1" dirty="0" smtClean="0"/>
              <a:t>Η οικονομική και λογιστική αποτίμηση</a:t>
            </a:r>
          </a:p>
          <a:p>
            <a:r>
              <a:rPr lang="el-GR" sz="3400" i="1" dirty="0" smtClean="0"/>
              <a:t>Οι φορολογικές υποχρεώσεις</a:t>
            </a:r>
          </a:p>
          <a:p>
            <a:r>
              <a:rPr lang="el-GR" sz="3400" i="1" dirty="0" smtClean="0"/>
              <a:t>Οι γνώσεις-δεξιότητες των εργαζομένων</a:t>
            </a:r>
          </a:p>
          <a:p>
            <a:r>
              <a:rPr lang="el-GR" sz="3400" i="1" dirty="0" smtClean="0"/>
              <a:t>Η οργάνωση του ταμείου</a:t>
            </a:r>
          </a:p>
          <a:p>
            <a:r>
              <a:rPr lang="el-GR" sz="3400" i="1" dirty="0" smtClean="0"/>
              <a:t>Η επιλογή προσωπικού</a:t>
            </a:r>
          </a:p>
          <a:p>
            <a:r>
              <a:rPr lang="el-GR" sz="3400" i="1" dirty="0" smtClean="0"/>
              <a:t>Η εμπορία και διάθεση του προϊόντος</a:t>
            </a:r>
          </a:p>
          <a:p>
            <a:endParaRPr lang="el-GR" i="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3" cstate="print">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1 - Ορθογώνιο"/>
          <p:cNvSpPr/>
          <p:nvPr/>
        </p:nvSpPr>
        <p:spPr>
          <a:xfrm>
            <a:off x="1071538" y="928670"/>
            <a:ext cx="7072362" cy="584775"/>
          </a:xfrm>
          <a:prstGeom prst="rect">
            <a:avLst/>
          </a:prstGeom>
          <a:gradFill>
            <a:gsLst>
              <a:gs pos="0">
                <a:srgbClr val="03D4A8"/>
              </a:gs>
              <a:gs pos="25000">
                <a:srgbClr val="21D6E0"/>
              </a:gs>
              <a:gs pos="75000">
                <a:srgbClr val="0087E6"/>
              </a:gs>
              <a:gs pos="100000">
                <a:srgbClr val="005CBF"/>
              </a:gs>
            </a:gsLst>
            <a:lin ang="0" scaled="0"/>
          </a:gradFill>
        </p:spPr>
        <p:txBody>
          <a:bodyPr wrap="square">
            <a:spAutoFit/>
          </a:bodyPr>
          <a:lstStyle/>
          <a:p>
            <a:r>
              <a:rPr lang="el-GR" sz="2400" b="1" dirty="0" smtClean="0">
                <a:latin typeface="Arial Black" pitchFamily="34" charset="0"/>
              </a:rPr>
              <a:t>Παρουσίαση τμήματος  </a:t>
            </a:r>
            <a:r>
              <a:rPr lang="en-US" sz="3200" b="1" dirty="0" smtClean="0">
                <a:latin typeface="Bernard MT Condensed" pitchFamily="18" charset="0"/>
              </a:rPr>
              <a:t>M A R K E T I N G</a:t>
            </a:r>
            <a:endParaRPr lang="el-GR" sz="2400" b="1" dirty="0">
              <a:latin typeface="Arial Black" pitchFamily="34" charset="0"/>
            </a:endParaRPr>
          </a:p>
        </p:txBody>
      </p:sp>
      <p:sp>
        <p:nvSpPr>
          <p:cNvPr id="3" name="2 - TextBox"/>
          <p:cNvSpPr txBox="1"/>
          <p:nvPr/>
        </p:nvSpPr>
        <p:spPr>
          <a:xfrm>
            <a:off x="1214414" y="2071678"/>
            <a:ext cx="6357982" cy="2554545"/>
          </a:xfrm>
          <a:prstGeom prst="rect">
            <a:avLst/>
          </a:prstGeom>
          <a:noFill/>
        </p:spPr>
        <p:txBody>
          <a:bodyPr wrap="square" rtlCol="0">
            <a:spAutoFit/>
          </a:bodyPr>
          <a:lstStyle/>
          <a:p>
            <a:pPr>
              <a:buFont typeface="Arial" pitchFamily="34" charset="0"/>
              <a:buChar char="•"/>
            </a:pPr>
            <a:r>
              <a:rPr lang="el-GR" sz="2000" b="1" dirty="0" smtClean="0">
                <a:latin typeface="Arial Black" pitchFamily="34" charset="0"/>
              </a:rPr>
              <a:t>Στο πλαίσιο της δημιουργίας μίας κοινωνικής συνεταιριστικής επιχείρησης, αναλάβαμε την κατασκευή της συσκευασίας του τελικού προϊόντος καθώς και την προώθησή του.</a:t>
            </a:r>
            <a:endParaRPr lang="en-US" sz="2000" b="1" dirty="0" smtClean="0">
              <a:latin typeface="Arial Black" pitchFamily="34" charset="0"/>
            </a:endParaRPr>
          </a:p>
          <a:p>
            <a:pPr>
              <a:buFont typeface="Arial" pitchFamily="34" charset="0"/>
              <a:buChar char="•"/>
            </a:pPr>
            <a:r>
              <a:rPr lang="en-US" sz="2000" b="1" dirty="0" smtClean="0">
                <a:latin typeface="Arial Black" pitchFamily="34" charset="0"/>
              </a:rPr>
              <a:t> </a:t>
            </a:r>
            <a:r>
              <a:rPr lang="el-GR" sz="2000" b="1" dirty="0" smtClean="0">
                <a:latin typeface="Arial Black" pitchFamily="34" charset="0"/>
              </a:rPr>
              <a:t>Αρχικά κάναμε έρευνα για τα είδη κουτιών που θα μπορούσαμε να χρησιμοποιήσουμε και επιλέξαμε το κουτί που απεικονίζεται:</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3" cstate="print">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1 - Ορθογώνιο"/>
          <p:cNvSpPr/>
          <p:nvPr/>
        </p:nvSpPr>
        <p:spPr>
          <a:xfrm>
            <a:off x="642910" y="428604"/>
            <a:ext cx="8001056" cy="1569660"/>
          </a:xfrm>
          <a:prstGeom prst="rect">
            <a:avLst/>
          </a:prstGeom>
        </p:spPr>
        <p:txBody>
          <a:bodyPr wrap="square">
            <a:spAutoFit/>
          </a:bodyPr>
          <a:lstStyle/>
          <a:p>
            <a:pPr>
              <a:buFont typeface="Arial" pitchFamily="34" charset="0"/>
              <a:buChar char="•"/>
            </a:pPr>
            <a:r>
              <a:rPr lang="el-GR" sz="2400" dirty="0" smtClean="0">
                <a:latin typeface="Arial Black" pitchFamily="34" charset="0"/>
              </a:rPr>
              <a:t>Ό</a:t>
            </a:r>
            <a:r>
              <a:rPr lang="el-GR" sz="2400" b="1" dirty="0" smtClean="0">
                <a:latin typeface="Arial Black" pitchFamily="34" charset="0"/>
              </a:rPr>
              <a:t>σον αφορά το λογότυπο έχουμε καταλήξει σε ορισμένους τύπους συσκευασίας και έχουμε κατασταλάξει στο μονόγραμμα το οποίο βλέπετε</a:t>
            </a:r>
            <a:r>
              <a:rPr lang="en-US" sz="2400" b="1" dirty="0" smtClean="0">
                <a:latin typeface="Arial Black" pitchFamily="34" charset="0"/>
              </a:rPr>
              <a:t>: </a:t>
            </a:r>
            <a:endParaRPr lang="el-GR" sz="2400" b="1" dirty="0">
              <a:latin typeface="Arial Black" pitchFamily="34" charset="0"/>
            </a:endParaRPr>
          </a:p>
        </p:txBody>
      </p:sp>
      <p:pic>
        <p:nvPicPr>
          <p:cNvPr id="3" name="2 - Εικόνα" descr="v-for-vendetta-logo-wallpaper.jpg"/>
          <p:cNvPicPr>
            <a:picLocks noChangeAspect="1"/>
          </p:cNvPicPr>
          <p:nvPr/>
        </p:nvPicPr>
        <p:blipFill>
          <a:blip r:embed="rId4" cstate="print"/>
          <a:stretch>
            <a:fillRect/>
          </a:stretch>
        </p:blipFill>
        <p:spPr>
          <a:xfrm>
            <a:off x="1357289" y="2500306"/>
            <a:ext cx="5524505" cy="414338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3" cstate="print">
            <a:duotone>
              <a:prstClr val="black"/>
              <a:schemeClr val="accent4">
                <a:tint val="45000"/>
                <a:satMod val="400000"/>
              </a:schemeClr>
            </a:duotone>
          </a:blip>
          <a:tile tx="0" ty="0" sx="100000" sy="100000" flip="none" algn="tl"/>
        </a:blipFill>
        <a:effectLst/>
      </p:bgPr>
    </p:bg>
    <p:spTree>
      <p:nvGrpSpPr>
        <p:cNvPr id="1" name=""/>
        <p:cNvGrpSpPr/>
        <p:nvPr/>
      </p:nvGrpSpPr>
      <p:grpSpPr>
        <a:xfrm>
          <a:off x="0" y="0"/>
          <a:ext cx="0" cy="0"/>
          <a:chOff x="0" y="0"/>
          <a:chExt cx="0" cy="0"/>
        </a:xfrm>
      </p:grpSpPr>
      <p:sp>
        <p:nvSpPr>
          <p:cNvPr id="2" name="1 - Ορθογώνιο"/>
          <p:cNvSpPr/>
          <p:nvPr/>
        </p:nvSpPr>
        <p:spPr>
          <a:xfrm>
            <a:off x="357158" y="2000240"/>
            <a:ext cx="8143932" cy="3046988"/>
          </a:xfrm>
          <a:prstGeom prst="rect">
            <a:avLst/>
          </a:prstGeom>
        </p:spPr>
        <p:txBody>
          <a:bodyPr wrap="square">
            <a:spAutoFit/>
          </a:bodyPr>
          <a:lstStyle/>
          <a:p>
            <a:pPr>
              <a:buFont typeface="Arial" pitchFamily="34" charset="0"/>
              <a:buChar char="•"/>
            </a:pPr>
            <a:r>
              <a:rPr lang="el-GR" sz="2400" b="1" dirty="0" smtClean="0">
                <a:latin typeface="Arial Black" pitchFamily="34" charset="0"/>
                <a:ea typeface="Verdana" pitchFamily="34" charset="0"/>
                <a:cs typeface="Verdana" pitchFamily="34" charset="0"/>
              </a:rPr>
              <a:t>Τέλος σε σχέση με την διαφήμιση επειδή δεν θα ήταν εφικτό να διαφημιστεί το προϊόν στα Μ.Μ.Ε. σκεφτήκαμε να φτιάξουμε αφίσες που θα προωθούν το προϊόν και οι οποίες θα τοιχοκολληθούν στον χώρο του σχολείου. Επιπροσθέτως θα δημιουργήσουμε μια ομάδα στην </a:t>
            </a:r>
            <a:r>
              <a:rPr lang="en-US" sz="2400" b="1" dirty="0" smtClean="0">
                <a:solidFill>
                  <a:schemeClr val="tx2">
                    <a:lumMod val="60000"/>
                    <a:lumOff val="40000"/>
                  </a:schemeClr>
                </a:solidFill>
                <a:latin typeface="Arial Black" pitchFamily="34" charset="0"/>
                <a:ea typeface="Verdana" pitchFamily="34" charset="0"/>
                <a:cs typeface="Verdana" pitchFamily="34" charset="0"/>
                <a:hlinkClick r:id="rId4"/>
              </a:rPr>
              <a:t>www.facebook.com</a:t>
            </a:r>
            <a:r>
              <a:rPr lang="el-GR" sz="2400" b="1" dirty="0" smtClean="0">
                <a:latin typeface="Arial Black" pitchFamily="34" charset="0"/>
                <a:ea typeface="Verdana" pitchFamily="34" charset="0"/>
                <a:cs typeface="Verdana" pitchFamily="34" charset="0"/>
              </a:rPr>
              <a:t> η οποία θα προωθήσει αναλόγως το προϊόν.  </a:t>
            </a:r>
            <a:endParaRPr lang="el-GR" sz="2400" b="1" dirty="0">
              <a:latin typeface="Arial Black"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4000" b="-24000"/>
          </a:stretch>
        </a:blipFill>
        <a:effectLst/>
      </p:bgPr>
    </p:bg>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2214546" y="2571744"/>
            <a:ext cx="4953000" cy="1752600"/>
          </a:xfrm>
        </p:spPr>
        <p:txBody>
          <a:bodyPr/>
          <a:lstStyle/>
          <a:p>
            <a:r>
              <a:rPr lang="el-GR" sz="4400" b="1" dirty="0" smtClean="0">
                <a:solidFill>
                  <a:schemeClr val="bg1"/>
                </a:solidFill>
              </a:rPr>
              <a:t>Μεθοδολογία</a:t>
            </a:r>
            <a:r>
              <a:rPr lang="el-GR" b="1" dirty="0" smtClean="0">
                <a:solidFill>
                  <a:schemeClr val="bg1"/>
                </a:solidFill>
              </a:rPr>
              <a:t> Υλοποίησης</a:t>
            </a:r>
            <a:endParaRPr lang="el-GR"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357166"/>
            <a:ext cx="8229600" cy="1069848"/>
          </a:xfrm>
        </p:spPr>
        <p:txBody>
          <a:bodyPr/>
          <a:lstStyle/>
          <a:p>
            <a:r>
              <a:rPr lang="el-GR" b="1" dirty="0" smtClean="0">
                <a:solidFill>
                  <a:schemeClr val="tx2">
                    <a:lumMod val="50000"/>
                  </a:schemeClr>
                </a:solidFill>
                <a:effectLst>
                  <a:outerShdw blurRad="38100" dist="38100" dir="2700000" algn="tl">
                    <a:srgbClr val="000000">
                      <a:alpha val="43137"/>
                    </a:srgbClr>
                  </a:outerShdw>
                </a:effectLst>
              </a:rPr>
              <a:t>Μεθοδολογία υλοποίησης</a:t>
            </a:r>
            <a:endParaRPr lang="el-GR" dirty="0"/>
          </a:p>
        </p:txBody>
      </p:sp>
      <p:sp>
        <p:nvSpPr>
          <p:cNvPr id="4" name="3 - Ορθογώνιο"/>
          <p:cNvSpPr/>
          <p:nvPr/>
        </p:nvSpPr>
        <p:spPr>
          <a:xfrm>
            <a:off x="571472" y="2000240"/>
            <a:ext cx="5715024" cy="1015663"/>
          </a:xfrm>
          <a:prstGeom prst="rect">
            <a:avLst/>
          </a:prstGeom>
        </p:spPr>
        <p:txBody>
          <a:bodyPr wrap="square">
            <a:spAutoFit/>
          </a:bodyPr>
          <a:lstStyle/>
          <a:p>
            <a:r>
              <a:rPr lang="el-GR" sz="2000" dirty="0" smtClean="0"/>
              <a:t>Στην προετοιμασία για τη δημιουργία της επιχείρησής μας ακολουθήσαμε ορισμένα βήματα</a:t>
            </a:r>
            <a:r>
              <a:rPr lang="en-US" sz="2000" dirty="0" smtClean="0"/>
              <a:t>:</a:t>
            </a:r>
            <a:endParaRPr lang="el-GR" sz="2000" dirty="0"/>
          </a:p>
        </p:txBody>
      </p:sp>
      <p:sp>
        <p:nvSpPr>
          <p:cNvPr id="5" name="4 - Ορθογώνιο"/>
          <p:cNvSpPr/>
          <p:nvPr/>
        </p:nvSpPr>
        <p:spPr>
          <a:xfrm>
            <a:off x="0" y="1214422"/>
            <a:ext cx="9144000" cy="6955750"/>
          </a:xfrm>
          <a:prstGeom prst="rect">
            <a:avLst/>
          </a:prstGeom>
          <a:blipFill>
            <a:blip r:embed="rId3" cstate="print"/>
            <a:tile tx="0" ty="0" sx="100000" sy="100000" flip="none" algn="tl"/>
          </a:blipFill>
        </p:spPr>
        <p:txBody>
          <a:bodyPr wrap="square">
            <a:spAutoFit/>
          </a:bodyPr>
          <a:lstStyle/>
          <a:p>
            <a:pPr>
              <a:buFont typeface="Wingdings" pitchFamily="2" charset="2"/>
              <a:buChar char="ü"/>
            </a:pPr>
            <a:r>
              <a:rPr lang="el-GR" sz="2400" b="1" dirty="0" smtClean="0">
                <a:solidFill>
                  <a:schemeClr val="bg1"/>
                </a:solidFill>
              </a:rPr>
              <a:t>Αρχικά </a:t>
            </a:r>
            <a:r>
              <a:rPr lang="el-GR" sz="2400" b="1" i="1" u="sng" dirty="0" smtClean="0">
                <a:solidFill>
                  <a:schemeClr val="bg1"/>
                </a:solidFill>
                <a:effectLst>
                  <a:outerShdw blurRad="38100" dist="38100" dir="2700000" algn="tl">
                    <a:srgbClr val="000000">
                      <a:alpha val="43137"/>
                    </a:srgbClr>
                  </a:outerShdw>
                </a:effectLst>
              </a:rPr>
              <a:t>μελετήσαμε και αναλύσαμε τι είναι κοινωνική συνεταιριστική επιχείρηση</a:t>
            </a:r>
            <a:r>
              <a:rPr lang="el-GR" sz="2400" b="1" dirty="0" smtClean="0">
                <a:solidFill>
                  <a:schemeClr val="bg1"/>
                </a:solidFill>
              </a:rPr>
              <a:t>, σύμφωνα με το ισχύον θεσμικό πλαίσιο(νόμος 4019/2011 ΦΕΚ Α` 216 και υπουργική απόφαση 2.9621/οικ. Π. ΦΕΚ Β`/1360) </a:t>
            </a:r>
          </a:p>
          <a:p>
            <a:pPr>
              <a:buFont typeface="Wingdings" pitchFamily="2" charset="2"/>
              <a:buChar char="ü"/>
            </a:pPr>
            <a:endParaRPr lang="el-GR" sz="2400" b="1" dirty="0" smtClean="0">
              <a:solidFill>
                <a:schemeClr val="bg1"/>
              </a:solidFill>
            </a:endParaRPr>
          </a:p>
          <a:p>
            <a:pPr>
              <a:buFont typeface="Wingdings" pitchFamily="2" charset="2"/>
              <a:buChar char="ü"/>
            </a:pPr>
            <a:r>
              <a:rPr lang="el-GR" sz="2400" b="1" dirty="0" smtClean="0">
                <a:solidFill>
                  <a:schemeClr val="bg1"/>
                </a:solidFill>
              </a:rPr>
              <a:t>Ύστερα </a:t>
            </a:r>
            <a:r>
              <a:rPr lang="el-GR" sz="2400" b="1" i="1" u="sng" dirty="0" smtClean="0">
                <a:solidFill>
                  <a:schemeClr val="bg1"/>
                </a:solidFill>
                <a:effectLst>
                  <a:outerShdw blurRad="38100" dist="38100" dir="2700000" algn="tl">
                    <a:srgbClr val="000000">
                      <a:alpha val="43137"/>
                    </a:srgbClr>
                  </a:outerShdw>
                </a:effectLst>
              </a:rPr>
              <a:t>συντάξαμε το καταστατικό.</a:t>
            </a:r>
          </a:p>
          <a:p>
            <a:pPr>
              <a:buFont typeface="Wingdings" pitchFamily="2" charset="2"/>
              <a:buChar char="ü"/>
            </a:pPr>
            <a:endParaRPr lang="el-GR" sz="2400" b="1" i="1" u="sng" dirty="0" smtClean="0">
              <a:solidFill>
                <a:schemeClr val="bg1"/>
              </a:solidFill>
              <a:effectLst>
                <a:outerShdw blurRad="38100" dist="38100" dir="2700000" algn="tl">
                  <a:srgbClr val="000000">
                    <a:alpha val="43137"/>
                  </a:srgbClr>
                </a:outerShdw>
              </a:effectLst>
            </a:endParaRPr>
          </a:p>
          <a:p>
            <a:pPr>
              <a:buFont typeface="Wingdings" pitchFamily="2" charset="2"/>
              <a:buChar char="ü"/>
            </a:pPr>
            <a:r>
              <a:rPr lang="el-GR" sz="2400" b="1" dirty="0" smtClean="0">
                <a:solidFill>
                  <a:schemeClr val="bg1"/>
                </a:solidFill>
              </a:rPr>
              <a:t>Έπειτα </a:t>
            </a:r>
            <a:r>
              <a:rPr lang="el-GR" sz="2400" b="1" i="1" u="sng" dirty="0" smtClean="0">
                <a:solidFill>
                  <a:schemeClr val="bg1"/>
                </a:solidFill>
                <a:effectLst>
                  <a:outerShdw blurRad="38100" dist="38100" dir="2700000" algn="tl">
                    <a:srgbClr val="000000">
                      <a:alpha val="43137"/>
                    </a:srgbClr>
                  </a:outerShdw>
                </a:effectLst>
              </a:rPr>
              <a:t>κάναμε γενική συνέλευση μετόχων</a:t>
            </a:r>
            <a:r>
              <a:rPr lang="el-GR" sz="2400" b="1" dirty="0" smtClean="0">
                <a:solidFill>
                  <a:schemeClr val="bg1"/>
                </a:solidFill>
              </a:rPr>
              <a:t> και </a:t>
            </a:r>
            <a:r>
              <a:rPr lang="el-GR" sz="2400" b="1" i="1" u="sng" dirty="0" smtClean="0">
                <a:solidFill>
                  <a:schemeClr val="bg1"/>
                </a:solidFill>
                <a:effectLst>
                  <a:outerShdw blurRad="38100" dist="38100" dir="2700000" algn="tl">
                    <a:srgbClr val="000000">
                      <a:alpha val="43137"/>
                    </a:srgbClr>
                  </a:outerShdw>
                </a:effectLst>
              </a:rPr>
              <a:t>εκλέξαμε την διοικούσα επιτροπή.</a:t>
            </a:r>
          </a:p>
          <a:p>
            <a:pPr>
              <a:buFont typeface="Wingdings" pitchFamily="2" charset="2"/>
              <a:buChar char="ü"/>
            </a:pPr>
            <a:endParaRPr lang="el-GR" sz="2400" b="1" i="1" u="sng" dirty="0" smtClean="0">
              <a:solidFill>
                <a:schemeClr val="bg1"/>
              </a:solidFill>
              <a:effectLst>
                <a:outerShdw blurRad="38100" dist="38100" dir="2700000" algn="tl">
                  <a:srgbClr val="000000">
                    <a:alpha val="43137"/>
                  </a:srgbClr>
                </a:outerShdw>
              </a:effectLst>
            </a:endParaRPr>
          </a:p>
          <a:p>
            <a:pPr>
              <a:buFont typeface="Wingdings" pitchFamily="2" charset="2"/>
              <a:buChar char="ü"/>
            </a:pPr>
            <a:r>
              <a:rPr lang="el-GR" sz="2400" b="1" dirty="0" smtClean="0">
                <a:solidFill>
                  <a:schemeClr val="bg1"/>
                </a:solidFill>
              </a:rPr>
              <a:t>Τέλος ,</a:t>
            </a:r>
            <a:r>
              <a:rPr lang="el-GR" sz="2400" b="1" i="1" u="sng" dirty="0" smtClean="0">
                <a:solidFill>
                  <a:schemeClr val="bg1"/>
                </a:solidFill>
                <a:effectLst>
                  <a:outerShdw blurRad="38100" dist="38100" dir="2700000" algn="tl">
                    <a:srgbClr val="000000">
                      <a:alpha val="43137"/>
                    </a:srgbClr>
                  </a:outerShdw>
                </a:effectLst>
              </a:rPr>
              <a:t>συντάξαμε το οργανόγραμμα.</a:t>
            </a: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sz="2000"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i="1" u="sng" dirty="0" smtClean="0">
              <a:effectLst>
                <a:outerShdw blurRad="38100" dist="38100" dir="2700000" algn="tl">
                  <a:srgbClr val="000000">
                    <a:alpha val="43137"/>
                  </a:srgbClr>
                </a:outerShdw>
              </a:effectLst>
            </a:endParaRPr>
          </a:p>
          <a:p>
            <a:pPr>
              <a:buFont typeface="Wingdings" pitchFamily="2" charset="2"/>
              <a:buChar char="ü"/>
            </a:pPr>
            <a:endParaRPr lang="el-GR" dirty="0" smtClean="0"/>
          </a:p>
          <a:p>
            <a:pPr>
              <a:buFont typeface="Wingdings" pitchFamily="2" charset="2"/>
              <a:buChar char="ü"/>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blipFill>
            <a:blip r:embed="rId4" cstate="print">
              <a:grayscl/>
            </a:blip>
            <a:tile tx="0" ty="0" sx="100000" sy="100000" flip="none" algn="tl"/>
          </a:blipFill>
        </p:spPr>
        <p:txBody>
          <a:bodyPr>
            <a:normAutofit/>
          </a:bodyPr>
          <a:lstStyle/>
          <a:p>
            <a:pPr algn="ctr"/>
            <a:r>
              <a:rPr lang="el-GR" sz="3600" dirty="0" smtClean="0">
                <a:solidFill>
                  <a:srgbClr val="002060"/>
                </a:solidFill>
                <a:effectLst>
                  <a:outerShdw blurRad="38100" dist="38100" dir="2700000" algn="tl">
                    <a:srgbClr val="000000">
                      <a:alpha val="43137"/>
                    </a:srgbClr>
                  </a:outerShdw>
                </a:effectLst>
              </a:rPr>
              <a:t>Τι είναι η Κοινωνική Συνεταιριστική Επιχείρηση</a:t>
            </a:r>
            <a:endParaRPr lang="el-GR" sz="3600"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1882808"/>
            <a:ext cx="8568952" cy="471454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None/>
            </a:pPr>
            <a:r>
              <a:rPr lang="el-GR" sz="1400" dirty="0" smtClean="0">
                <a:solidFill>
                  <a:schemeClr val="bg1"/>
                </a:solidFill>
                <a:latin typeface="Verdana" pitchFamily="34" charset="0"/>
                <a:ea typeface="Verdana" pitchFamily="34" charset="0"/>
                <a:cs typeface="Verdana" pitchFamily="34" charset="0"/>
              </a:rPr>
              <a:t>      </a:t>
            </a:r>
            <a:r>
              <a:rPr lang="el-GR" sz="2600" dirty="0" smtClean="0">
                <a:solidFill>
                  <a:schemeClr val="bg1"/>
                </a:solidFill>
                <a:latin typeface="Verdana" pitchFamily="34" charset="0"/>
                <a:ea typeface="Verdana" pitchFamily="34" charset="0"/>
                <a:cs typeface="Verdana" pitchFamily="34" charset="0"/>
              </a:rPr>
              <a:t>Η κοινωνική Συνεταιριστική Επιχείρηση (Κοιν. Σ. Επ.) είναι αστικός συνεταιρισμός κοινωνικού σκοπού με περιορισμένη ευθύνη των μελών του και </a:t>
            </a:r>
            <a:r>
              <a:rPr lang="el-GR" sz="2600" u="sng" dirty="0" smtClean="0">
                <a:solidFill>
                  <a:schemeClr val="bg1"/>
                </a:solidFill>
                <a:latin typeface="Verdana" pitchFamily="34" charset="0"/>
                <a:ea typeface="Verdana" pitchFamily="34" charset="0"/>
                <a:cs typeface="Verdana" pitchFamily="34" charset="0"/>
              </a:rPr>
              <a:t>διαθέτει εκ του νόμου την εμπορική ιδιότητα</a:t>
            </a:r>
            <a:r>
              <a:rPr lang="el-GR" sz="2600" dirty="0" smtClean="0">
                <a:solidFill>
                  <a:schemeClr val="bg1"/>
                </a:solidFill>
                <a:latin typeface="Verdana" pitchFamily="34" charset="0"/>
                <a:ea typeface="Verdana" pitchFamily="34" charset="0"/>
                <a:cs typeface="Verdana" pitchFamily="34" charset="0"/>
              </a:rPr>
              <a:t>. Η Κοιν. Σ. Επ. είναι επιχείρηση, η οποία διοικείται ισότιμα από τα μέλη της και η λειτουργία της βασίζεται στην επιδίωξη συλλογικού οφέλους, ενώ το κέρδος της προκύπτει από δράσεις που εξυπηρετούν αποκλειστικά το κοινωνικό συμφέρον</a:t>
            </a:r>
            <a:r>
              <a:rPr lang="el-GR" sz="2400" dirty="0" smtClean="0">
                <a:solidFill>
                  <a:schemeClr val="bg1"/>
                </a:solidFill>
                <a:latin typeface="Verdana" pitchFamily="34" charset="0"/>
                <a:ea typeface="Verdana" pitchFamily="34" charset="0"/>
                <a:cs typeface="Verdana" pitchFamily="34" charset="0"/>
              </a:rPr>
              <a:t>.</a:t>
            </a: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14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r>
              <a:rPr lang="el-GR" sz="3600" b="1" dirty="0" smtClean="0">
                <a:solidFill>
                  <a:srgbClr val="002060"/>
                </a:solidFill>
                <a:effectLst>
                  <a:outerShdw blurRad="38100" dist="38100" dir="2700000" algn="tl">
                    <a:srgbClr val="000000">
                      <a:alpha val="43137"/>
                    </a:srgbClr>
                  </a:outerShdw>
                </a:effectLst>
              </a:rPr>
              <a:t>Πόσοι χρειάζεται να συμπράξουν για να ιδρυθεί μια Κοιν.Σ.Επ;</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2060848"/>
            <a:ext cx="8568952" cy="453650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None/>
            </a:pPr>
            <a:r>
              <a:rPr lang="el-GR" sz="1400" dirty="0" smtClean="0">
                <a:solidFill>
                  <a:schemeClr val="bg1"/>
                </a:solidFill>
                <a:latin typeface="Verdana" pitchFamily="34" charset="0"/>
                <a:ea typeface="Verdana" pitchFamily="34" charset="0"/>
                <a:cs typeface="Verdana" pitchFamily="34" charset="0"/>
              </a:rPr>
              <a:t>      </a:t>
            </a:r>
            <a:r>
              <a:rPr lang="el-GR" sz="2600" dirty="0" smtClean="0">
                <a:solidFill>
                  <a:schemeClr val="bg1"/>
                </a:solidFill>
                <a:latin typeface="Verdana" pitchFamily="34" charset="0"/>
                <a:ea typeface="Verdana" pitchFamily="34" charset="0"/>
                <a:cs typeface="Verdana" pitchFamily="34" charset="0"/>
              </a:rPr>
              <a:t>Για την ίδρυση μιας Κοιν.Σ.Επ, χρειάζονται τουλάχιστον 7 ή 5 μέλη, ανάλογα με την κατηγορία στην οποία βρίσκεται.</a:t>
            </a:r>
          </a:p>
          <a:p>
            <a:pPr algn="just">
              <a:buNone/>
            </a:pPr>
            <a:r>
              <a:rPr lang="el-GR" sz="2600" dirty="0" smtClean="0">
                <a:solidFill>
                  <a:schemeClr val="bg1"/>
                </a:solidFill>
                <a:latin typeface="Verdana" pitchFamily="34" charset="0"/>
                <a:ea typeface="Verdana" pitchFamily="34" charset="0"/>
                <a:cs typeface="Verdana" pitchFamily="34" charset="0"/>
              </a:rPr>
              <a:t>   </a:t>
            </a:r>
            <a:r>
              <a:rPr lang="el-GR" sz="2600" dirty="0" smtClean="0">
                <a:solidFill>
                  <a:srgbClr val="FF0000"/>
                </a:solidFill>
                <a:latin typeface="Verdana" pitchFamily="34" charset="0"/>
                <a:ea typeface="Verdana" pitchFamily="34" charset="0"/>
                <a:cs typeface="Verdana" pitchFamily="34" charset="0"/>
              </a:rPr>
              <a:t>1.</a:t>
            </a:r>
            <a:r>
              <a:rPr lang="el-GR" sz="2600" dirty="0" smtClean="0">
                <a:solidFill>
                  <a:schemeClr val="bg1"/>
                </a:solidFill>
                <a:latin typeface="Verdana" pitchFamily="34" charset="0"/>
                <a:ea typeface="Verdana" pitchFamily="34" charset="0"/>
                <a:cs typeface="Verdana" pitchFamily="34" charset="0"/>
              </a:rPr>
              <a:t> Κοιν.Σ.Επ Ένταξης-7 μέλη</a:t>
            </a:r>
          </a:p>
          <a:p>
            <a:pPr algn="just">
              <a:buNone/>
            </a:pPr>
            <a:endParaRPr lang="el-GR" sz="2600" dirty="0" smtClean="0">
              <a:solidFill>
                <a:schemeClr val="bg1"/>
              </a:solidFill>
              <a:latin typeface="Verdana" pitchFamily="34" charset="0"/>
              <a:ea typeface="Verdana" pitchFamily="34" charset="0"/>
              <a:cs typeface="Verdana" pitchFamily="34" charset="0"/>
            </a:endParaRPr>
          </a:p>
          <a:p>
            <a:pPr algn="just">
              <a:buNone/>
            </a:pPr>
            <a:r>
              <a:rPr lang="el-GR" sz="2600" dirty="0" smtClean="0">
                <a:solidFill>
                  <a:schemeClr val="bg1"/>
                </a:solidFill>
                <a:latin typeface="Verdana" pitchFamily="34" charset="0"/>
                <a:ea typeface="Verdana" pitchFamily="34" charset="0"/>
                <a:cs typeface="Verdana" pitchFamily="34" charset="0"/>
              </a:rPr>
              <a:t>   </a:t>
            </a:r>
            <a:r>
              <a:rPr lang="el-GR" sz="2600" dirty="0" smtClean="0">
                <a:solidFill>
                  <a:srgbClr val="FF0000"/>
                </a:solidFill>
                <a:latin typeface="Verdana" pitchFamily="34" charset="0"/>
                <a:ea typeface="Verdana" pitchFamily="34" charset="0"/>
                <a:cs typeface="Verdana" pitchFamily="34" charset="0"/>
              </a:rPr>
              <a:t>2.</a:t>
            </a:r>
            <a:r>
              <a:rPr lang="el-GR" sz="2600" dirty="0" smtClean="0">
                <a:solidFill>
                  <a:schemeClr val="bg1"/>
                </a:solidFill>
                <a:latin typeface="Verdana" pitchFamily="34" charset="0"/>
                <a:ea typeface="Verdana" pitchFamily="34" charset="0"/>
                <a:cs typeface="Verdana" pitchFamily="34" charset="0"/>
              </a:rPr>
              <a:t> Κοιν.Σ.Επ Κοινωνικής Φροντίδας-5 μέλη</a:t>
            </a:r>
          </a:p>
          <a:p>
            <a:pPr algn="just">
              <a:buNone/>
            </a:pPr>
            <a:endParaRPr lang="el-GR" sz="2600" dirty="0" smtClean="0">
              <a:solidFill>
                <a:schemeClr val="bg1"/>
              </a:solidFill>
              <a:latin typeface="Verdana" pitchFamily="34" charset="0"/>
              <a:ea typeface="Verdana" pitchFamily="34" charset="0"/>
              <a:cs typeface="Verdana" pitchFamily="34" charset="0"/>
            </a:endParaRPr>
          </a:p>
          <a:p>
            <a:pPr algn="just">
              <a:buNone/>
            </a:pPr>
            <a:r>
              <a:rPr lang="el-GR" sz="2600" dirty="0" smtClean="0">
                <a:solidFill>
                  <a:schemeClr val="bg1"/>
                </a:solidFill>
                <a:latin typeface="Verdana" pitchFamily="34" charset="0"/>
                <a:ea typeface="Verdana" pitchFamily="34" charset="0"/>
                <a:cs typeface="Verdana" pitchFamily="34" charset="0"/>
              </a:rPr>
              <a:t>   </a:t>
            </a:r>
            <a:r>
              <a:rPr lang="el-GR" sz="2600" dirty="0" smtClean="0">
                <a:solidFill>
                  <a:srgbClr val="FF0000"/>
                </a:solidFill>
                <a:latin typeface="Verdana" pitchFamily="34" charset="0"/>
                <a:ea typeface="Verdana" pitchFamily="34" charset="0"/>
                <a:cs typeface="Verdana" pitchFamily="34" charset="0"/>
              </a:rPr>
              <a:t>3.</a:t>
            </a:r>
            <a:r>
              <a:rPr lang="el-GR" sz="2600" dirty="0" smtClean="0">
                <a:solidFill>
                  <a:schemeClr val="bg1"/>
                </a:solidFill>
                <a:latin typeface="Verdana" pitchFamily="34" charset="0"/>
                <a:ea typeface="Verdana" pitchFamily="34" charset="0"/>
                <a:cs typeface="Verdana" pitchFamily="34" charset="0"/>
              </a:rPr>
              <a:t> Κοιν.Σ.Επ Συλλογικού ή Παραγωγικού     </a:t>
            </a:r>
          </a:p>
          <a:p>
            <a:pPr algn="just">
              <a:buNone/>
            </a:pPr>
            <a:r>
              <a:rPr lang="el-GR" sz="2600" dirty="0" smtClean="0">
                <a:solidFill>
                  <a:schemeClr val="bg1"/>
                </a:solidFill>
                <a:latin typeface="Verdana" pitchFamily="34" charset="0"/>
                <a:ea typeface="Verdana" pitchFamily="34" charset="0"/>
                <a:cs typeface="Verdana" pitchFamily="34" charset="0"/>
              </a:rPr>
              <a:t>        Σκοπού-5 μέλη</a:t>
            </a:r>
          </a:p>
          <a:p>
            <a:pPr algn="just">
              <a:buFont typeface="+mj-lt"/>
              <a:buAutoNum type="arabicPeriod"/>
            </a:pPr>
            <a:endParaRPr lang="el-GR" sz="2000" dirty="0" smtClean="0">
              <a:solidFill>
                <a:schemeClr val="bg1"/>
              </a:solidFill>
              <a:latin typeface="Verdana" pitchFamily="34" charset="0"/>
              <a:ea typeface="Verdana" pitchFamily="34" charset="0"/>
              <a:cs typeface="Verdana" pitchFamily="34" charset="0"/>
            </a:endParaRPr>
          </a:p>
          <a:p>
            <a:pPr algn="just">
              <a:buNone/>
            </a:pPr>
            <a:endParaRPr lang="el-GR" sz="20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2400" dirty="0" smtClean="0">
              <a:solidFill>
                <a:schemeClr val="bg1"/>
              </a:solidFill>
              <a:latin typeface="Verdana" pitchFamily="34" charset="0"/>
              <a:ea typeface="Verdana" pitchFamily="34" charset="0"/>
              <a:cs typeface="Verdana" pitchFamily="34" charset="0"/>
            </a:endParaRPr>
          </a:p>
          <a:p>
            <a:pPr algn="just">
              <a:buNone/>
            </a:pPr>
            <a:endParaRPr lang="el-GR" sz="1400" dirty="0">
              <a:solidFill>
                <a:schemeClr val="bg1"/>
              </a:solidFill>
              <a:latin typeface="Verdana" pitchFamily="34" charset="0"/>
              <a:ea typeface="Verdana" pitchFamily="34" charset="0"/>
              <a:cs typeface="Verdana" pitchFamily="34" charset="0"/>
            </a:endParaRP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85786" y="357166"/>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ιδιαίτερα χαρακτηριστικά της Κοιν.Σ.Επ; </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285720" y="1928802"/>
            <a:ext cx="8568952" cy="471454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fontScale="92500" lnSpcReduction="20000"/>
          </a:bodyPr>
          <a:lstStyle/>
          <a:p>
            <a:pPr algn="just">
              <a:buFont typeface="Wingdings" pitchFamily="2" charset="2"/>
              <a:buChar char="Ø"/>
            </a:pPr>
            <a:r>
              <a:rPr lang="el-GR" sz="2800" dirty="0" smtClean="0">
                <a:solidFill>
                  <a:schemeClr val="bg1"/>
                </a:solidFill>
                <a:latin typeface="Verdana" pitchFamily="34" charset="0"/>
                <a:ea typeface="Verdana" pitchFamily="34" charset="0"/>
                <a:cs typeface="Verdana" pitchFamily="34" charset="0"/>
              </a:rPr>
              <a:t>Κάθε μέλος πρέπει να διαθέτει τουλάχιστον μία υποχρεωτική συνεταιριστική μερίδα και έως πέντε προαιρετικές συνεταιριστικές μερίδες.</a:t>
            </a:r>
          </a:p>
          <a:p>
            <a:pPr algn="just">
              <a:buFont typeface="Wingdings" pitchFamily="2" charset="2"/>
              <a:buChar char="Ø"/>
            </a:pPr>
            <a:r>
              <a:rPr lang="el-GR" sz="2800" dirty="0" smtClean="0">
                <a:solidFill>
                  <a:schemeClr val="bg1"/>
                </a:solidFill>
                <a:latin typeface="Verdana" pitchFamily="34" charset="0"/>
                <a:ea typeface="Verdana" pitchFamily="34" charset="0"/>
                <a:cs typeface="Verdana" pitchFamily="34" charset="0"/>
              </a:rPr>
              <a:t>Όλα τα μέλη της Κοιν.Σ.Επ. έχουν δικαίωμα μιας ψήφου ανεξάρτητα από τον αριθμό συνεταιριστικών μερίδων που διαθέτουν.</a:t>
            </a:r>
          </a:p>
          <a:p>
            <a:pPr algn="just">
              <a:buFont typeface="Wingdings" pitchFamily="2" charset="2"/>
              <a:buChar char="Ø"/>
            </a:pPr>
            <a:r>
              <a:rPr lang="el-GR" sz="2800" dirty="0" smtClean="0">
                <a:solidFill>
                  <a:schemeClr val="bg1"/>
                </a:solidFill>
                <a:latin typeface="Verdana" pitchFamily="34" charset="0"/>
                <a:ea typeface="Verdana" pitchFamily="34" charset="0"/>
                <a:cs typeface="Verdana" pitchFamily="34" charset="0"/>
              </a:rPr>
              <a:t>Μόνη η συμμετοχή ενός φυσικού προσώπου με την ιδιότητα μέλους ή εταίρου, δεν  του προσδίδει εμπορική ιδιότητα και δεν δημιουργεί ασφαλιστικές ή φορολογικές υποχρεώσεις.</a:t>
            </a:r>
          </a:p>
          <a:p>
            <a:pPr algn="just">
              <a:buNone/>
            </a:pPr>
            <a:r>
              <a:rPr lang="el-GR" sz="1200" dirty="0" smtClean="0">
                <a:solidFill>
                  <a:srgbClr val="002060"/>
                </a:solidFill>
                <a:effectLst>
                  <a:outerShdw blurRad="38100" dist="38100" dir="2700000" algn="tl">
                    <a:srgbClr val="000000">
                      <a:alpha val="43137"/>
                    </a:srgbClr>
                  </a:outerShdw>
                </a:effectLst>
              </a:rPr>
              <a:t>                                                                                                                                                                                                       1/3</a:t>
            </a:r>
            <a:r>
              <a:rPr lang="el-GR" sz="2600" dirty="0" smtClean="0">
                <a:solidFill>
                  <a:schemeClr val="bg1"/>
                </a:solidFill>
                <a:latin typeface="Verdana" pitchFamily="34" charset="0"/>
                <a:ea typeface="Verdana" pitchFamily="34" charset="0"/>
                <a:cs typeface="Verdana" pitchFamily="34" charset="0"/>
              </a:rPr>
              <a:t> </a:t>
            </a:r>
          </a:p>
          <a:p>
            <a:pPr algn="just">
              <a:buNone/>
            </a:pPr>
            <a:r>
              <a:rPr lang="el-GR" sz="1600" dirty="0" smtClean="0">
                <a:solidFill>
                  <a:schemeClr val="bg1"/>
                </a:solidFill>
                <a:latin typeface="Verdana" pitchFamily="34" charset="0"/>
                <a:ea typeface="Verdana" pitchFamily="34" charset="0"/>
                <a:cs typeface="Verdana" pitchFamily="34" charset="0"/>
              </a:rPr>
              <a:t>    </a:t>
            </a: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4" cstate="print">
            <a:grayscl/>
          </a:blip>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899592" y="260648"/>
            <a:ext cx="7427168" cy="1399032"/>
          </a:xfrm>
          <a:gradFill>
            <a:gsLst>
              <a:gs pos="0">
                <a:schemeClr val="accent2"/>
              </a:gs>
              <a:gs pos="50000">
                <a:schemeClr val="accent1">
                  <a:tint val="44500"/>
                  <a:satMod val="160000"/>
                </a:schemeClr>
              </a:gs>
              <a:gs pos="100000">
                <a:schemeClr val="accent1">
                  <a:tint val="23500"/>
                  <a:satMod val="160000"/>
                </a:schemeClr>
              </a:gs>
            </a:gsLst>
            <a:lin ang="5400000" scaled="0"/>
          </a:gradFill>
        </p:spPr>
        <p:txBody>
          <a:bodyPr>
            <a:normAutofit/>
          </a:bodyPr>
          <a:lstStyle/>
          <a:p>
            <a:pPr algn="ctr"/>
            <a:r>
              <a:rPr lang="el-GR" sz="3600" b="1" dirty="0" smtClean="0">
                <a:solidFill>
                  <a:srgbClr val="002060"/>
                </a:solidFill>
                <a:effectLst>
                  <a:outerShdw blurRad="38100" dist="38100" dir="2700000" algn="tl">
                    <a:srgbClr val="000000">
                      <a:alpha val="43137"/>
                    </a:srgbClr>
                  </a:outerShdw>
                </a:effectLst>
              </a:rPr>
              <a:t>Ποια είναι τα ιδιαίτερα χαρακτηριστικά της Κοιν.Σ.Επ; </a:t>
            </a:r>
            <a:endParaRPr lang="el-GR" sz="3600" b="1" dirty="0">
              <a:solidFill>
                <a:srgbClr val="002060"/>
              </a:solidFill>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323528" y="1988840"/>
            <a:ext cx="8568952" cy="4714544"/>
          </a:xfrm>
          <a:blipFill dpi="0" rotWithShape="1">
            <a:blip r:embed="rId5" cstate="print">
              <a:duotone>
                <a:prstClr val="black"/>
                <a:schemeClr val="accent4">
                  <a:tint val="45000"/>
                  <a:satMod val="400000"/>
                </a:schemeClr>
              </a:duotone>
            </a:blip>
            <a:srcRect/>
            <a:tile tx="0" ty="0" sx="100000" sy="100000" flip="none" algn="tl"/>
          </a:blipFill>
        </p:spPr>
        <p:txBody>
          <a:bodyPr lIns="36000" rIns="648000">
            <a:normAutofit/>
          </a:bodyPr>
          <a:lstStyle/>
          <a:p>
            <a:pPr algn="just">
              <a:buFont typeface="Wingdings" pitchFamily="2" charset="2"/>
              <a:buChar char="Ø"/>
            </a:pPr>
            <a:endParaRPr lang="el-GR" sz="1600" dirty="0" smtClean="0">
              <a:solidFill>
                <a:schemeClr val="bg1"/>
              </a:solidFill>
              <a:latin typeface="Verdana" pitchFamily="34" charset="0"/>
              <a:ea typeface="Verdana" pitchFamily="34" charset="0"/>
              <a:cs typeface="Verdana" pitchFamily="34" charset="0"/>
            </a:endParaRPr>
          </a:p>
          <a:p>
            <a:pPr algn="just">
              <a:buFont typeface="Wingdings" pitchFamily="2" charset="2"/>
              <a:buChar char="Ø"/>
            </a:pPr>
            <a:endParaRPr lang="el-GR" sz="1600" dirty="0" smtClean="0">
              <a:solidFill>
                <a:schemeClr val="bg1"/>
              </a:solidFill>
              <a:latin typeface="Verdana" pitchFamily="34" charset="0"/>
              <a:ea typeface="Verdana" pitchFamily="34" charset="0"/>
              <a:cs typeface="Verdana" pitchFamily="34" charset="0"/>
            </a:endParaRPr>
          </a:p>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Μέλος μίας Κοιν.Σ.Επ δεν μπορεί να μετέχει σε άλλη Κοιν.Σ.Επ. που έχει έδρα στην ίδια Περιφερειακή ενότητα και τον ίδιο καταστατικό σκοπό.</a:t>
            </a:r>
          </a:p>
          <a:p>
            <a:pPr algn="just">
              <a:buFont typeface="Wingdings" pitchFamily="2" charset="2"/>
              <a:buChar char="Ø"/>
            </a:pPr>
            <a:r>
              <a:rPr lang="el-GR" sz="2600" dirty="0" smtClean="0">
                <a:solidFill>
                  <a:schemeClr val="bg1"/>
                </a:solidFill>
                <a:latin typeface="Verdana" pitchFamily="34" charset="0"/>
                <a:ea typeface="Verdana" pitchFamily="34" charset="0"/>
                <a:cs typeface="Verdana" pitchFamily="34" charset="0"/>
              </a:rPr>
              <a:t>Τα κέρδη της Κοιν.Σ.Επ. δεν διανέμονται στα μέλη της, εκτός αν τα μέλη αυτά είναι εργαζόμενοι σε αυτή.</a:t>
            </a:r>
          </a:p>
          <a:p>
            <a:pPr algn="just">
              <a:buNone/>
            </a:pPr>
            <a:r>
              <a:rPr lang="el-GR" sz="1100" dirty="0" smtClean="0">
                <a:solidFill>
                  <a:srgbClr val="002060"/>
                </a:solidFill>
                <a:effectLst>
                  <a:outerShdw blurRad="38100" dist="38100" dir="2700000" algn="tl">
                    <a:srgbClr val="000000">
                      <a:alpha val="43137"/>
                    </a:srgbClr>
                  </a:outerShdw>
                </a:effectLst>
              </a:rPr>
              <a:t>                                                                                                                                                                                                       2/3</a:t>
            </a:r>
            <a:r>
              <a:rPr lang="el-GR" sz="2600" dirty="0" smtClean="0">
                <a:solidFill>
                  <a:schemeClr val="bg1"/>
                </a:solidFill>
                <a:latin typeface="Verdana" pitchFamily="34" charset="0"/>
                <a:ea typeface="Verdana" pitchFamily="34" charset="0"/>
                <a:cs typeface="Verdana" pitchFamily="34" charset="0"/>
              </a:rPr>
              <a:t>   </a:t>
            </a:r>
          </a:p>
        </p:txBody>
      </p:sp>
    </p:spTree>
  </p:cSld>
  <p:clrMapOvr>
    <a:masterClrMapping/>
  </p:clrMapOvr>
  <p:transition spd="slow">
    <p:wedge/>
    <p:sndAc>
      <p:stSnd>
        <p:snd r:embed="rId3" name="click.wav"/>
      </p:stSnd>
    </p:sndAc>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673</TotalTime>
  <Words>1384</Words>
  <Application>Microsoft Office PowerPoint</Application>
  <PresentationFormat>Προβολή στην οθόνη (4:3)</PresentationFormat>
  <Paragraphs>239</Paragraphs>
  <Slides>32</Slides>
  <Notes>32</Notes>
  <HiddenSlides>0</HiddenSlides>
  <MMClips>0</MMClips>
  <ScaleCrop>false</ScaleCrop>
  <HeadingPairs>
    <vt:vector size="4" baseType="variant">
      <vt:variant>
        <vt:lpstr>Θέμα</vt:lpstr>
      </vt:variant>
      <vt:variant>
        <vt:i4>1</vt:i4>
      </vt:variant>
      <vt:variant>
        <vt:lpstr>Τίτλοι διαφανειών</vt:lpstr>
      </vt:variant>
      <vt:variant>
        <vt:i4>32</vt:i4>
      </vt:variant>
    </vt:vector>
  </HeadingPairs>
  <TitlesOfParts>
    <vt:vector size="33" baseType="lpstr">
      <vt:lpstr>Θέμα του Office</vt:lpstr>
      <vt:lpstr>Ερευνητική Εργασία </vt:lpstr>
      <vt:lpstr> ΘΕΜΑ: «Η δημιουργία Κοινωνικής Συνεταιριστικής Επιχείρησης για την παραγωγή Τεχνητής Μαστίχας (τσίχλα)» </vt:lpstr>
      <vt:lpstr>Ερευνήθηκαν:</vt:lpstr>
      <vt:lpstr>Διαφάνεια 4</vt:lpstr>
      <vt:lpstr>Μεθοδολογία υλοποίησης</vt:lpstr>
      <vt:lpstr>Τι είναι η Κοινωνική Συνεταιριστική Επιχείρηση</vt:lpstr>
      <vt:lpstr>Πόσοι χρειάζεται να συμπράξουν για να ιδρυθεί μια Κοιν.Σ.Επ;</vt:lpstr>
      <vt:lpstr>Ποια είναι τα ιδιαίτερα χαρακτηριστικά της Κοιν.Σ.Επ; </vt:lpstr>
      <vt:lpstr>Ποια είναι τα ιδιαίτερα χαρακτηριστικά της Κοιν.Σ.Επ; </vt:lpstr>
      <vt:lpstr>Ποια είναι τα ιδιαίτερα χαρακτηριστικά της Κοιν.Σ.Επ; </vt:lpstr>
      <vt:lpstr>Ποια είναι η ευθύνη των μελών;</vt:lpstr>
      <vt:lpstr>Ποια είναι τα κίνητρα για την ίδρυση μιας Κοιν.Σ.Επ.;</vt:lpstr>
      <vt:lpstr>Ποια είναι τα κίνητρα για την ίδρυση μιας Κοιν.Σ.Επ.;</vt:lpstr>
      <vt:lpstr>Ποια είναι τα κίνητρα για την ίδρυση μιας Κοιν.Σ.Επ.;</vt:lpstr>
      <vt:lpstr>Ποια είναι τα κίνητρα για την ίδρυση μιας Κοιν.Σ.Επ.;</vt:lpstr>
      <vt:lpstr>Πότε αποκτά νομική μορφή η Κοιν.Σ.Επ;</vt:lpstr>
      <vt:lpstr>:ΠΑΡΟΥΣΙΑΣΗ ΤΟΥ ΚΑΤΑΣΤΑΤΙΚΟΥ ΤΗΣ ΕΤΑΙΡΙΑΣ :</vt:lpstr>
      <vt:lpstr>Διαφάνεια 18</vt:lpstr>
      <vt:lpstr>Διαφάνεια 19</vt:lpstr>
      <vt:lpstr>Γενική Συνέλευση μετοχών, εκλογή Διοικούσας Επιτροπής.</vt:lpstr>
      <vt:lpstr>Διαφάνεια 21</vt:lpstr>
      <vt:lpstr>Διαφάνεια 22</vt:lpstr>
      <vt:lpstr>Διαφάνεια 23</vt:lpstr>
      <vt:lpstr>Πρώτες Ύλες  Για την Παρασκευή τσίχλας χρειαζόμαστε τις παρακάτω πρώτες ύλες:</vt:lpstr>
      <vt:lpstr>ΣΥΣΤΑΣΗ ΚΑΙ ΧΑΡΑΚΤΗΡΙΣΤΙΚΑ SUGARED PEPPERMINT(KRAFT)</vt:lpstr>
      <vt:lpstr>ΟΡΓΑΝΟΛΗΠΤΙΚΑ ΧΑΡΑΚΤΗΡΙΣΤΙΚΑ</vt:lpstr>
      <vt:lpstr>-Γεύση:    α) γλυκιά   β) χημική  -Υφή (στο στόμα) -Άρωμα(οσμή/γεύση):             α) φρούτου                   β)χημική   γ)μεταλλική   δ) ένταση   ε) διάρκεια   στ) εξαγωγή -Μετάγευση  </vt:lpstr>
      <vt:lpstr>     1.Παραλαβή κόμεος 2.Παραμονή σε αποθήκη 3.Μεταφορά σε χώρο παραγωγής 4.Τεμαχισμός 5.Τήξη 6.Παραμονή, ζύγιση και μεταφορά σε ανάμικτη  7.Α) Προετοιμασία και προσθήκη στερεών και σιροπιών ( ζάχαρης, γλυκόζης, λεκιθίνης, γλυκερίνης) Β)Παρασκευή και προσθήκη αρωμάτων </vt:lpstr>
      <vt:lpstr>    8. Ανάμειξη 9. Άδειασμα, τεμαχισμός, παραμονή 10. Εκβολή  11. Ψύξη  12. Επίπαση με σκόνη  13. Μορφοποίηση, τεμαχισμός 14. Περιτύλιξη  </vt:lpstr>
      <vt:lpstr>Διαφάνεια 30</vt:lpstr>
      <vt:lpstr>Διαφάνεια 31</vt:lpstr>
      <vt:lpstr>Διαφάνεια 32</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ΚΟΙΝΩΝΙΚΗ ΣΥΝΕΤΑΙΡΙΣΤΙΚΗ ΕΠΙΧΕΙΡΗΣΗ</dc:title>
  <dc:creator>PANAGIOTIS</dc:creator>
  <cp:lastModifiedBy>admin</cp:lastModifiedBy>
  <cp:revision>38</cp:revision>
  <dcterms:created xsi:type="dcterms:W3CDTF">2013-01-07T14:42:19Z</dcterms:created>
  <dcterms:modified xsi:type="dcterms:W3CDTF">2013-02-19T09:57:18Z</dcterms:modified>
</cp:coreProperties>
</file>