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1" r:id="rId5"/>
    <p:sldId id="262" r:id="rId6"/>
    <p:sldId id="273" r:id="rId7"/>
    <p:sldId id="263" r:id="rId8"/>
    <p:sldId id="260" r:id="rId9"/>
    <p:sldId id="264" r:id="rId10"/>
    <p:sldId id="265" r:id="rId11"/>
    <p:sldId id="266" r:id="rId12"/>
    <p:sldId id="274" r:id="rId13"/>
    <p:sldId id="267" r:id="rId14"/>
    <p:sldId id="268" r:id="rId15"/>
    <p:sldId id="269" r:id="rId16"/>
    <p:sldId id="270" r:id="rId17"/>
    <p:sldId id="272" r:id="rId18"/>
    <p:sldId id="276" r:id="rId19"/>
    <p:sldId id="275"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7F9A1"/>
    <a:srgbClr val="FF9900"/>
    <a:srgbClr val="99FFCC"/>
    <a:srgbClr val="006666"/>
    <a:srgbClr val="009900"/>
    <a:srgbClr val="FFFFCC"/>
    <a:srgbClr val="9900FF"/>
    <a:srgbClr val="EB257A"/>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9" autoAdjust="0"/>
    <p:restoredTop sz="94660"/>
  </p:normalViewPr>
  <p:slideViewPr>
    <p:cSldViewPr>
      <p:cViewPr varScale="1">
        <p:scale>
          <a:sx n="68" d="100"/>
          <a:sy n="68" d="100"/>
        </p:scale>
        <p:origin x="-117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53B89B-DD7A-4187-814F-7AC89B56E8E7}" type="datetimeFigureOut">
              <a:rPr lang="el-GR" smtClean="0"/>
              <a:t>8/11/2012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5A60B4-74CF-4EA7-A47B-58A50610E621}" type="slidenum">
              <a:rPr lang="el-GR" smtClean="0"/>
              <a:t>‹#›</a:t>
            </a:fld>
            <a:endParaRPr lang="el-GR"/>
          </a:p>
        </p:txBody>
      </p:sp>
    </p:spTree>
    <p:extLst>
      <p:ext uri="{BB962C8B-B14F-4D97-AF65-F5344CB8AC3E}">
        <p14:creationId xmlns:p14="http://schemas.microsoft.com/office/powerpoint/2010/main" val="207246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85A60B4-74CF-4EA7-A47B-58A50610E621}" type="slidenum">
              <a:rPr lang="el-GR" smtClean="0"/>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B1F9436-A4F7-4F2C-BEA6-6CE285D26F93}" type="datetimeFigureOut">
              <a:rPr lang="el-GR" smtClean="0"/>
              <a:pPr/>
              <a:t>8/11/2012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72BCC3-1BCC-4455-B95F-D880DFB8FB09}" type="slidenum">
              <a:rPr lang="el-GR" smtClean="0"/>
              <a:pPr/>
              <a:t>‹#›</a:t>
            </a:fld>
            <a:endParaRPr lang="el-GR"/>
          </a:p>
        </p:txBody>
      </p:sp>
    </p:spTree>
  </p:cSld>
  <p:clrMapOvr>
    <a:masterClrMapping/>
  </p:clrMapOvr>
  <p:transition spd="slow" advTm="500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B1F9436-A4F7-4F2C-BEA6-6CE285D26F93}" type="datetimeFigureOut">
              <a:rPr lang="el-GR" smtClean="0"/>
              <a:pPr/>
              <a:t>8/11/2012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72BCC3-1BCC-4455-B95F-D880DFB8FB09}" type="slidenum">
              <a:rPr lang="el-GR" smtClean="0"/>
              <a:pPr/>
              <a:t>‹#›</a:t>
            </a:fld>
            <a:endParaRPr lang="el-GR"/>
          </a:p>
        </p:txBody>
      </p:sp>
    </p:spTree>
  </p:cSld>
  <p:clrMapOvr>
    <a:masterClrMapping/>
  </p:clrMapOvr>
  <p:transition spd="slow" advTm="5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B1F9436-A4F7-4F2C-BEA6-6CE285D26F93}" type="datetimeFigureOut">
              <a:rPr lang="el-GR" smtClean="0"/>
              <a:pPr/>
              <a:t>8/11/2012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72BCC3-1BCC-4455-B95F-D880DFB8FB09}" type="slidenum">
              <a:rPr lang="el-GR" smtClean="0"/>
              <a:pPr/>
              <a:t>‹#›</a:t>
            </a:fld>
            <a:endParaRPr lang="el-GR"/>
          </a:p>
        </p:txBody>
      </p:sp>
    </p:spTree>
  </p:cSld>
  <p:clrMapOvr>
    <a:masterClrMapping/>
  </p:clrMapOvr>
  <p:transition spd="slow" advTm="5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B1F9436-A4F7-4F2C-BEA6-6CE285D26F93}" type="datetimeFigureOut">
              <a:rPr lang="el-GR" smtClean="0"/>
              <a:pPr/>
              <a:t>8/11/2012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72BCC3-1BCC-4455-B95F-D880DFB8FB09}" type="slidenum">
              <a:rPr lang="el-GR" smtClean="0"/>
              <a:pPr/>
              <a:t>‹#›</a:t>
            </a:fld>
            <a:endParaRPr lang="el-GR"/>
          </a:p>
        </p:txBody>
      </p:sp>
    </p:spTree>
  </p:cSld>
  <p:clrMapOvr>
    <a:masterClrMapping/>
  </p:clrMapOvr>
  <p:transition spd="slow" advTm="5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B1F9436-A4F7-4F2C-BEA6-6CE285D26F93}" type="datetimeFigureOut">
              <a:rPr lang="el-GR" smtClean="0"/>
              <a:pPr/>
              <a:t>8/11/2012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72BCC3-1BCC-4455-B95F-D880DFB8FB09}" type="slidenum">
              <a:rPr lang="el-GR" smtClean="0"/>
              <a:pPr/>
              <a:t>‹#›</a:t>
            </a:fld>
            <a:endParaRPr lang="el-GR"/>
          </a:p>
        </p:txBody>
      </p:sp>
    </p:spTree>
  </p:cSld>
  <p:clrMapOvr>
    <a:masterClrMapping/>
  </p:clrMapOvr>
  <p:transition spd="slow" advTm="5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B1F9436-A4F7-4F2C-BEA6-6CE285D26F93}" type="datetimeFigureOut">
              <a:rPr lang="el-GR" smtClean="0"/>
              <a:pPr/>
              <a:t>8/11/2012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172BCC3-1BCC-4455-B95F-D880DFB8FB09}" type="slidenum">
              <a:rPr lang="el-GR" smtClean="0"/>
              <a:pPr/>
              <a:t>‹#›</a:t>
            </a:fld>
            <a:endParaRPr lang="el-GR"/>
          </a:p>
        </p:txBody>
      </p:sp>
    </p:spTree>
  </p:cSld>
  <p:clrMapOvr>
    <a:masterClrMapping/>
  </p:clrMapOvr>
  <p:transition spd="slow" advTm="5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B1F9436-A4F7-4F2C-BEA6-6CE285D26F93}" type="datetimeFigureOut">
              <a:rPr lang="el-GR" smtClean="0"/>
              <a:pPr/>
              <a:t>8/11/2012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172BCC3-1BCC-4455-B95F-D880DFB8FB09}" type="slidenum">
              <a:rPr lang="el-GR" smtClean="0"/>
              <a:pPr/>
              <a:t>‹#›</a:t>
            </a:fld>
            <a:endParaRPr lang="el-GR"/>
          </a:p>
        </p:txBody>
      </p:sp>
    </p:spTree>
  </p:cSld>
  <p:clrMapOvr>
    <a:masterClrMapping/>
  </p:clrMapOvr>
  <p:transition spd="slow" advTm="5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B1F9436-A4F7-4F2C-BEA6-6CE285D26F93}" type="datetimeFigureOut">
              <a:rPr lang="el-GR" smtClean="0"/>
              <a:pPr/>
              <a:t>8/11/2012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172BCC3-1BCC-4455-B95F-D880DFB8FB09}" type="slidenum">
              <a:rPr lang="el-GR" smtClean="0"/>
              <a:pPr/>
              <a:t>‹#›</a:t>
            </a:fld>
            <a:endParaRPr lang="el-GR"/>
          </a:p>
        </p:txBody>
      </p:sp>
    </p:spTree>
  </p:cSld>
  <p:clrMapOvr>
    <a:masterClrMapping/>
  </p:clrMapOvr>
  <p:transition spd="slow" advTm="5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B1F9436-A4F7-4F2C-BEA6-6CE285D26F93}" type="datetimeFigureOut">
              <a:rPr lang="el-GR" smtClean="0"/>
              <a:pPr/>
              <a:t>8/11/2012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172BCC3-1BCC-4455-B95F-D880DFB8FB09}" type="slidenum">
              <a:rPr lang="el-GR" smtClean="0"/>
              <a:pPr/>
              <a:t>‹#›</a:t>
            </a:fld>
            <a:endParaRPr lang="el-GR"/>
          </a:p>
        </p:txBody>
      </p:sp>
    </p:spTree>
  </p:cSld>
  <p:clrMapOvr>
    <a:masterClrMapping/>
  </p:clrMapOvr>
  <p:transition spd="slow" advTm="5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B1F9436-A4F7-4F2C-BEA6-6CE285D26F93}" type="datetimeFigureOut">
              <a:rPr lang="el-GR" smtClean="0"/>
              <a:pPr/>
              <a:t>8/11/2012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172BCC3-1BCC-4455-B95F-D880DFB8FB09}" type="slidenum">
              <a:rPr lang="el-GR" smtClean="0"/>
              <a:pPr/>
              <a:t>‹#›</a:t>
            </a:fld>
            <a:endParaRPr lang="el-GR"/>
          </a:p>
        </p:txBody>
      </p:sp>
    </p:spTree>
  </p:cSld>
  <p:clrMapOvr>
    <a:masterClrMapping/>
  </p:clrMapOvr>
  <p:transition spd="slow" advTm="5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B1F9436-A4F7-4F2C-BEA6-6CE285D26F93}" type="datetimeFigureOut">
              <a:rPr lang="el-GR" smtClean="0"/>
              <a:pPr/>
              <a:t>8/11/2012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172BCC3-1BCC-4455-B95F-D880DFB8FB09}" type="slidenum">
              <a:rPr lang="el-GR" smtClean="0"/>
              <a:pPr/>
              <a:t>‹#›</a:t>
            </a:fld>
            <a:endParaRPr lang="el-GR"/>
          </a:p>
        </p:txBody>
      </p:sp>
    </p:spTree>
  </p:cSld>
  <p:clrMapOvr>
    <a:masterClrMapping/>
  </p:clrMapOvr>
  <p:transition spd="slow" advTm="5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F9436-A4F7-4F2C-BEA6-6CE285D26F93}" type="datetimeFigureOut">
              <a:rPr lang="el-GR" smtClean="0"/>
              <a:pPr/>
              <a:t>8/11/2012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2BCC3-1BCC-4455-B95F-D880DFB8FB0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5000">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audio" Target="file:///G:\&#972;&#961;&#957;&#953;&#952;&#949;&#962;_&#949;&#943;&#963;&#959;&#948;&#959;&#962;%20&#954;&#953;%20&#949;&#960;&#943;&#952;&#949;&#963;&#951;%20&#964;&#969;&#957;%20&#960;&#959;&#965;&#955;&#953;&#974;&#957;,.mp3"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κολαζε.jpg"/>
          <p:cNvPicPr>
            <a:picLocks noChangeAspect="1"/>
          </p:cNvPicPr>
          <p:nvPr/>
        </p:nvPicPr>
        <p:blipFill>
          <a:blip r:embed="rId4" cstate="print"/>
          <a:stretch>
            <a:fillRect/>
          </a:stretch>
        </p:blipFill>
        <p:spPr>
          <a:xfrm>
            <a:off x="0" y="0"/>
            <a:ext cx="9144000" cy="6858000"/>
          </a:xfrm>
          <a:prstGeom prst="rect">
            <a:avLst/>
          </a:prstGeom>
        </p:spPr>
      </p:pic>
      <p:sp>
        <p:nvSpPr>
          <p:cNvPr id="2" name="1 - Τίτλος"/>
          <p:cNvSpPr>
            <a:spLocks noGrp="1"/>
          </p:cNvSpPr>
          <p:nvPr>
            <p:ph type="title"/>
          </p:nvPr>
        </p:nvSpPr>
        <p:spPr>
          <a:xfrm>
            <a:off x="467544" y="2276872"/>
            <a:ext cx="8424936" cy="1512168"/>
          </a:xfrm>
        </p:spPr>
        <p:txBody>
          <a:bodyPr>
            <a:noAutofit/>
          </a:bodyPr>
          <a:lstStyle/>
          <a:p>
            <a:r>
              <a:rPr lang="el-GR" sz="5400" b="1" dirty="0">
                <a:solidFill>
                  <a:srgbClr val="FFFF00"/>
                </a:solidFill>
                <a:latin typeface="Arial Unicode MS" pitchFamily="34" charset="-128"/>
                <a:ea typeface="Arial Unicode MS" pitchFamily="34" charset="-128"/>
                <a:cs typeface="Arial Unicode MS" pitchFamily="34" charset="-128"/>
              </a:rPr>
              <a:t>Αρχιτεκτονική στα αρχαία θέατρα και αμφιθέατρα </a:t>
            </a:r>
            <a:endParaRPr lang="el-GR" sz="5400" dirty="0">
              <a:solidFill>
                <a:srgbClr val="FFFF00"/>
              </a:solidFill>
              <a:latin typeface="Arial Unicode MS" pitchFamily="34" charset="-128"/>
              <a:ea typeface="Arial Unicode MS" pitchFamily="34" charset="-128"/>
              <a:cs typeface="Arial Unicode MS" pitchFamily="34" charset="-128"/>
            </a:endParaRPr>
          </a:p>
        </p:txBody>
      </p:sp>
      <p:pic>
        <p:nvPicPr>
          <p:cNvPr id="6" name="όρνιθες_είσοδος κι επίθεση των πουλιών,.mp3">
            <a:hlinkClick r:id="" action="ppaction://media"/>
          </p:cNvPr>
          <p:cNvPicPr>
            <a:picLocks noRot="1" noChangeAspect="1"/>
          </p:cNvPicPr>
          <p:nvPr>
            <a:audioFile r:link="rId1"/>
          </p:nvPr>
        </p:nvPicPr>
        <p:blipFill>
          <a:blip r:embed="rId5" cstate="print"/>
          <a:stretch>
            <a:fillRect/>
          </a:stretch>
        </p:blipFill>
        <p:spPr>
          <a:xfrm>
            <a:off x="8839200" y="116632"/>
            <a:ext cx="304800" cy="304800"/>
          </a:xfrm>
          <a:prstGeom prst="rect">
            <a:avLst/>
          </a:prstGeom>
        </p:spPr>
      </p:pic>
    </p:spTree>
  </p:cSld>
  <p:clrMapOvr>
    <a:masterClrMapping/>
  </p:clrMapOvr>
  <p:transition spd="slow" advTm="5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ΑΡΧΑΙΟ ΘΕΑΤΡΟ ΛΕΥΚΑΔΑΣ.jpg"/>
          <p:cNvPicPr>
            <a:picLocks noChangeAspect="1"/>
          </p:cNvPicPr>
          <p:nvPr/>
        </p:nvPicPr>
        <p:blipFill>
          <a:blip r:embed="rId2" cstate="print"/>
          <a:stretch>
            <a:fillRect/>
          </a:stretch>
        </p:blipFill>
        <p:spPr>
          <a:xfrm>
            <a:off x="0" y="-25011"/>
            <a:ext cx="9144000" cy="6883011"/>
          </a:xfrm>
          <a:prstGeom prst="rect">
            <a:avLst/>
          </a:prstGeom>
        </p:spPr>
      </p:pic>
      <p:sp>
        <p:nvSpPr>
          <p:cNvPr id="2" name="1 - Τίτλος"/>
          <p:cNvSpPr>
            <a:spLocks noGrp="1"/>
          </p:cNvSpPr>
          <p:nvPr>
            <p:ph type="title"/>
          </p:nvPr>
        </p:nvSpPr>
        <p:spPr>
          <a:xfrm>
            <a:off x="0" y="2924944"/>
            <a:ext cx="8856984" cy="926976"/>
          </a:xfrm>
        </p:spPr>
        <p:txBody>
          <a:bodyPr>
            <a:noAutofit/>
          </a:bodyPr>
          <a:lstStyle/>
          <a:p>
            <a:r>
              <a:rPr lang="el-GR" sz="3600" b="1" dirty="0">
                <a:solidFill>
                  <a:srgbClr val="92D050"/>
                </a:solidFill>
                <a:latin typeface="Arial Unicode MS" pitchFamily="34" charset="-128"/>
                <a:ea typeface="Arial Unicode MS" pitchFamily="34" charset="-128"/>
                <a:cs typeface="Arial Unicode MS" pitchFamily="34" charset="-128"/>
              </a:rPr>
              <a:t>Το πρώτο αμφιθέατρο κατασκευάσθηκε το 59 </a:t>
            </a:r>
            <a:r>
              <a:rPr lang="el-GR" sz="3600" b="1" dirty="0" err="1">
                <a:solidFill>
                  <a:srgbClr val="92D050"/>
                </a:solidFill>
                <a:latin typeface="Arial Unicode MS" pitchFamily="34" charset="-128"/>
                <a:ea typeface="Arial Unicode MS" pitchFamily="34" charset="-128"/>
                <a:cs typeface="Arial Unicode MS" pitchFamily="34" charset="-128"/>
              </a:rPr>
              <a:t>π.Χ.</a:t>
            </a:r>
            <a:r>
              <a:rPr lang="el-GR" sz="3600" b="1" dirty="0">
                <a:solidFill>
                  <a:srgbClr val="92D050"/>
                </a:solidFill>
                <a:latin typeface="Arial Unicode MS" pitchFamily="34" charset="-128"/>
                <a:ea typeface="Arial Unicode MS" pitchFamily="34" charset="-128"/>
                <a:cs typeface="Arial Unicode MS" pitchFamily="34" charset="-128"/>
              </a:rPr>
              <a:t> στη Ρώμη από τον </a:t>
            </a:r>
            <a:r>
              <a:rPr lang="el-GR" sz="3600" b="1" dirty="0" err="1">
                <a:solidFill>
                  <a:srgbClr val="92D050"/>
                </a:solidFill>
                <a:latin typeface="Arial Unicode MS" pitchFamily="34" charset="-128"/>
                <a:ea typeface="Arial Unicode MS" pitchFamily="34" charset="-128"/>
                <a:cs typeface="Arial Unicode MS" pitchFamily="34" charset="-128"/>
              </a:rPr>
              <a:t>Sribonius</a:t>
            </a:r>
            <a:r>
              <a:rPr lang="el-GR" sz="3600" b="1" dirty="0">
                <a:solidFill>
                  <a:srgbClr val="92D050"/>
                </a:solidFill>
                <a:latin typeface="Arial Unicode MS" pitchFamily="34" charset="-128"/>
                <a:ea typeface="Arial Unicode MS" pitchFamily="34" charset="-128"/>
                <a:cs typeface="Arial Unicode MS" pitchFamily="34" charset="-128"/>
              </a:rPr>
              <a:t> </a:t>
            </a:r>
            <a:r>
              <a:rPr lang="el-GR" sz="3600" b="1" dirty="0" err="1">
                <a:solidFill>
                  <a:srgbClr val="92D050"/>
                </a:solidFill>
                <a:latin typeface="Arial Unicode MS" pitchFamily="34" charset="-128"/>
                <a:ea typeface="Arial Unicode MS" pitchFamily="34" charset="-128"/>
                <a:cs typeface="Arial Unicode MS" pitchFamily="34" charset="-128"/>
              </a:rPr>
              <a:t>Curio</a:t>
            </a:r>
            <a:r>
              <a:rPr lang="el-GR" sz="3600" b="1" dirty="0">
                <a:solidFill>
                  <a:srgbClr val="92D050"/>
                </a:solidFill>
                <a:latin typeface="Arial Unicode MS" pitchFamily="34" charset="-128"/>
                <a:ea typeface="Arial Unicode MS" pitchFamily="34" charset="-128"/>
                <a:cs typeface="Arial Unicode MS" pitchFamily="34" charset="-128"/>
              </a:rPr>
              <a:t> που ήταν ξύλινο με μεγάλη  παλαίστρα προερχόμενη από την ένωση δύο ορχηστρών. Το διπλό αυτό θέατρο (είδος θεάτρου) τελειοποιήθηκε από τον Καίσαρα όπου και ονομάσθηκε Αμφιθέατρο για το σχήμα και τη διάταξή του.</a:t>
            </a:r>
          </a:p>
        </p:txBody>
      </p:sp>
    </p:spTree>
  </p:cSld>
  <p:clrMapOvr>
    <a:masterClrMapping/>
  </p:clrMapOvr>
  <p:transition spd="slow" advTm="8000">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Αρχαίο θέατρο Λεύκης.jpg"/>
          <p:cNvPicPr>
            <a:picLocks noChangeAspect="1"/>
          </p:cNvPicPr>
          <p:nvPr/>
        </p:nvPicPr>
        <p:blipFill>
          <a:blip r:embed="rId2" cstate="print"/>
          <a:stretch>
            <a:fillRect/>
          </a:stretch>
        </p:blipFill>
        <p:spPr>
          <a:xfrm>
            <a:off x="-396552" y="0"/>
            <a:ext cx="9933885" cy="6858000"/>
          </a:xfrm>
          <a:prstGeom prst="rect">
            <a:avLst/>
          </a:prstGeom>
        </p:spPr>
      </p:pic>
      <p:sp>
        <p:nvSpPr>
          <p:cNvPr id="2" name="1 - Τίτλος"/>
          <p:cNvSpPr>
            <a:spLocks noGrp="1"/>
          </p:cNvSpPr>
          <p:nvPr>
            <p:ph type="title"/>
          </p:nvPr>
        </p:nvSpPr>
        <p:spPr>
          <a:xfrm>
            <a:off x="0" y="2996952"/>
            <a:ext cx="9453736" cy="1143000"/>
          </a:xfrm>
        </p:spPr>
        <p:txBody>
          <a:bodyPr>
            <a:noAutofit/>
          </a:bodyPr>
          <a:lstStyle/>
          <a:p>
            <a:r>
              <a:rPr lang="el-GR" sz="3600" b="1" dirty="0">
                <a:solidFill>
                  <a:srgbClr val="FF6600"/>
                </a:solidFill>
                <a:latin typeface="Arial Unicode MS" pitchFamily="34" charset="-128"/>
                <a:ea typeface="Arial Unicode MS" pitchFamily="34" charset="-128"/>
                <a:cs typeface="Arial Unicode MS" pitchFamily="34" charset="-128"/>
              </a:rPr>
              <a:t>Το Ωδείο έχει όλα τα βασικά μέρη του θεάτρου, κοίλο, ορχήστρα  (όπως και στα θέατρα της ρωμαϊκής εποχής, η ορχήστρα είχε ημικυκλικό σχήμα), προσκήνιο, σκηνή  (το σκηνικό οικοδόμημα βρισκόταν υπερυψωμένο στο βάθος της σκηνής και συνήθως είναι πλακόστρωτη και χωρίζεται με ημικυκλικό θωράκιο από το κοίλο), παρασκήνια και αρκετές σειρές καθισμάτων που δύνανται να φιλοξενηθούν 3000 με 5000 θεατές.</a:t>
            </a:r>
          </a:p>
        </p:txBody>
      </p:sp>
    </p:spTree>
  </p:cSld>
  <p:clrMapOvr>
    <a:masterClrMapping/>
  </p:clrMapOvr>
  <p:transition spd="slow" advTm="7000">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Αριαδνη\Pictures\θεατρα\απο βικι 1.png"/>
          <p:cNvPicPr>
            <a:picLocks noChangeAspect="1" noChangeArrowheads="1"/>
          </p:cNvPicPr>
          <p:nvPr/>
        </p:nvPicPr>
        <p:blipFill>
          <a:blip r:embed="rId2" cstate="print"/>
          <a:srcRect/>
          <a:stretch>
            <a:fillRect/>
          </a:stretch>
        </p:blipFill>
        <p:spPr bwMode="auto">
          <a:xfrm>
            <a:off x="-612576" y="-171400"/>
            <a:ext cx="10972734" cy="7200800"/>
          </a:xfrm>
          <a:prstGeom prst="rect">
            <a:avLst/>
          </a:prstGeom>
          <a:noFill/>
        </p:spPr>
      </p:pic>
    </p:spTree>
  </p:cSld>
  <p:clrMapOvr>
    <a:masterClrMapping/>
  </p:clrMapOvr>
  <p:transition spd="slow" advTm="5000">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Αρχαίο Θέατρο Μήλου.JPG"/>
          <p:cNvPicPr>
            <a:picLocks noChangeAspect="1"/>
          </p:cNvPicPr>
          <p:nvPr/>
        </p:nvPicPr>
        <p:blipFill>
          <a:blip r:embed="rId2" cstate="print"/>
          <a:stretch>
            <a:fillRect/>
          </a:stretch>
        </p:blipFill>
        <p:spPr>
          <a:xfrm>
            <a:off x="0" y="0"/>
            <a:ext cx="9684568" cy="7263426"/>
          </a:xfrm>
          <a:prstGeom prst="rect">
            <a:avLst/>
          </a:prstGeom>
        </p:spPr>
      </p:pic>
      <p:sp>
        <p:nvSpPr>
          <p:cNvPr id="2" name="1 - Τίτλος"/>
          <p:cNvSpPr>
            <a:spLocks noGrp="1"/>
          </p:cNvSpPr>
          <p:nvPr>
            <p:ph type="title"/>
          </p:nvPr>
        </p:nvSpPr>
        <p:spPr>
          <a:xfrm>
            <a:off x="683568" y="2924944"/>
            <a:ext cx="8352928" cy="1143000"/>
          </a:xfrm>
        </p:spPr>
        <p:txBody>
          <a:bodyPr>
            <a:normAutofit fontScale="90000"/>
          </a:bodyPr>
          <a:lstStyle/>
          <a:p>
            <a:r>
              <a:rPr lang="el-GR" b="1" dirty="0">
                <a:solidFill>
                  <a:srgbClr val="FFFF00"/>
                </a:solidFill>
                <a:latin typeface="Arial Unicode MS" pitchFamily="34" charset="-128"/>
                <a:ea typeface="Arial Unicode MS" pitchFamily="34" charset="-128"/>
                <a:cs typeface="Arial Unicode MS" pitchFamily="34" charset="-128"/>
              </a:rPr>
              <a:t>Από τα διάφορα ευρήματα των ανασκαφών, όπως κρανία ανθρώπων και ταύρων, πιθανολογείται ότι ο χώρος χρησιμοποιήθηκε και για μονομαχίες και ταυρομαχίες όπως ακριβώς συνέβαινε και με τα ρωμαϊκά αμφιθέατρα-ωδεία. </a:t>
            </a:r>
            <a:r>
              <a:rPr lang="el-GR" dirty="0">
                <a:solidFill>
                  <a:srgbClr val="FFFF00"/>
                </a:solidFill>
              </a:rPr>
              <a:t/>
            </a:r>
            <a:br>
              <a:rPr lang="el-GR" dirty="0">
                <a:solidFill>
                  <a:srgbClr val="FFFF00"/>
                </a:solidFill>
              </a:rPr>
            </a:br>
            <a:endParaRPr lang="el-GR" dirty="0">
              <a:solidFill>
                <a:srgbClr val="FFFF00"/>
              </a:solidFill>
            </a:endParaRPr>
          </a:p>
        </p:txBody>
      </p:sp>
    </p:spTree>
  </p:cSld>
  <p:clrMapOvr>
    <a:masterClrMapping/>
  </p:clrMapOvr>
  <p:transition spd="slow" advTm="6000">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ΑΡΧΑΙΟ ΘΕΑΤΡΟ ΦΙΛΙΠΠΩΝ.jpg"/>
          <p:cNvPicPr>
            <a:picLocks noChangeAspect="1"/>
          </p:cNvPicPr>
          <p:nvPr/>
        </p:nvPicPr>
        <p:blipFill>
          <a:blip r:embed="rId2" cstate="print"/>
          <a:stretch>
            <a:fillRect/>
          </a:stretch>
        </p:blipFill>
        <p:spPr>
          <a:xfrm>
            <a:off x="0" y="0"/>
            <a:ext cx="9170004" cy="6858000"/>
          </a:xfrm>
          <a:prstGeom prst="rect">
            <a:avLst/>
          </a:prstGeom>
        </p:spPr>
      </p:pic>
      <p:sp>
        <p:nvSpPr>
          <p:cNvPr id="2" name="1 - Τίτλος"/>
          <p:cNvSpPr>
            <a:spLocks noGrp="1"/>
          </p:cNvSpPr>
          <p:nvPr>
            <p:ph type="title"/>
          </p:nvPr>
        </p:nvSpPr>
        <p:spPr>
          <a:xfrm>
            <a:off x="755576" y="2924944"/>
            <a:ext cx="8136904" cy="850106"/>
          </a:xfrm>
        </p:spPr>
        <p:txBody>
          <a:bodyPr>
            <a:noAutofit/>
          </a:bodyPr>
          <a:lstStyle/>
          <a:p>
            <a:r>
              <a:rPr lang="el-GR" sz="3600" b="1" dirty="0">
                <a:solidFill>
                  <a:srgbClr val="CC0000"/>
                </a:solidFill>
                <a:latin typeface="Arial Unicode MS" pitchFamily="34" charset="-128"/>
                <a:ea typeface="Arial Unicode MS" pitchFamily="34" charset="-128"/>
                <a:cs typeface="Arial Unicode MS" pitchFamily="34" charset="-128"/>
              </a:rPr>
              <a:t>Τα αρχαία θέατρα είτε με την αρχική τους μορφή, είτε ως αμφιθέατρα, είτε με την σημερινή τους εμφάνιση που όλοι μας γνωρίζουμε, αποτέλεσαν πηγή έμπνευσης όλων των  πολιτισμών ανεξαρτήτως της γεωγραφικής τους κατανομής.</a:t>
            </a:r>
          </a:p>
        </p:txBody>
      </p:sp>
    </p:spTree>
  </p:cSld>
  <p:clrMapOvr>
    <a:masterClrMapping/>
  </p:clrMapOvr>
  <p:transition spd="slow" advTm="6000">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ΑΡΧΑΙΟ ΘΕΑΤΡΟ ΤΩΝ ΓΙΤΑΝΩΝ.jpg"/>
          <p:cNvPicPr>
            <a:picLocks noChangeAspect="1"/>
          </p:cNvPicPr>
          <p:nvPr/>
        </p:nvPicPr>
        <p:blipFill>
          <a:blip r:embed="rId2" cstate="print"/>
          <a:stretch>
            <a:fillRect/>
          </a:stretch>
        </p:blipFill>
        <p:spPr>
          <a:xfrm>
            <a:off x="-1" y="0"/>
            <a:ext cx="9418385" cy="6858000"/>
          </a:xfrm>
          <a:prstGeom prst="rect">
            <a:avLst/>
          </a:prstGeom>
        </p:spPr>
      </p:pic>
      <p:sp>
        <p:nvSpPr>
          <p:cNvPr id="2" name="1 - Τίτλος"/>
          <p:cNvSpPr>
            <a:spLocks noGrp="1"/>
          </p:cNvSpPr>
          <p:nvPr>
            <p:ph type="title"/>
          </p:nvPr>
        </p:nvSpPr>
        <p:spPr>
          <a:xfrm>
            <a:off x="611560" y="3140968"/>
            <a:ext cx="8532440" cy="1215008"/>
          </a:xfrm>
        </p:spPr>
        <p:txBody>
          <a:bodyPr>
            <a:normAutofit fontScale="90000"/>
          </a:bodyPr>
          <a:lstStyle/>
          <a:p>
            <a:r>
              <a:rPr lang="el-GR" sz="3600" b="1" dirty="0">
                <a:solidFill>
                  <a:srgbClr val="F7F9A1"/>
                </a:solidFill>
                <a:latin typeface="Arial Unicode MS" pitchFamily="34" charset="-128"/>
                <a:ea typeface="Arial Unicode MS" pitchFamily="34" charset="-128"/>
                <a:cs typeface="Arial Unicode MS" pitchFamily="34" charset="-128"/>
              </a:rPr>
              <a:t>Έτσι αφού διαδόθηκε η χρήση τους, διαμορφώθηκε μια καινούργια αρχιτεκτονική όψη με αποτέλεσμα τα υπαίθρια θέατρα και στην συνέχεια ωδεία (που αν και εμφανίστηκαν πολύ αργότερα και ήταν σκεπαστά, μπορούμε να λάβουμε σοβαρά υπ’ όψιν μας τον τρόπο κατασκευής τους) επηρεάστηκα εις το έπακρον και συνεχίζουν να εμπνέουν  πολλές αρχιτεκτονικές δημιουργίες του σήμερα με θαυμαστό τρόπο</a:t>
            </a:r>
            <a:r>
              <a:rPr lang="el-GR" b="1" dirty="0">
                <a:solidFill>
                  <a:srgbClr val="F7F9A1"/>
                </a:solidFill>
                <a:latin typeface="Arial Unicode MS" pitchFamily="34" charset="-128"/>
                <a:ea typeface="Arial Unicode MS" pitchFamily="34" charset="-128"/>
                <a:cs typeface="Arial Unicode MS" pitchFamily="34" charset="-128"/>
              </a:rPr>
              <a:t>.</a:t>
            </a:r>
            <a:r>
              <a:rPr lang="el-GR" b="1" dirty="0">
                <a:latin typeface="Arial Unicode MS" pitchFamily="34" charset="-128"/>
                <a:ea typeface="Arial Unicode MS" pitchFamily="34" charset="-128"/>
                <a:cs typeface="Arial Unicode MS" pitchFamily="34" charset="-128"/>
              </a:rPr>
              <a:t/>
            </a:r>
            <a:br>
              <a:rPr lang="el-GR" b="1" dirty="0">
                <a:latin typeface="Arial Unicode MS" pitchFamily="34" charset="-128"/>
                <a:ea typeface="Arial Unicode MS" pitchFamily="34" charset="-128"/>
                <a:cs typeface="Arial Unicode MS" pitchFamily="34" charset="-128"/>
              </a:rPr>
            </a:br>
            <a:r>
              <a:rPr lang="el-GR" b="1" dirty="0">
                <a:latin typeface="Arial Unicode MS" pitchFamily="34" charset="-128"/>
                <a:ea typeface="Arial Unicode MS" pitchFamily="34" charset="-128"/>
                <a:cs typeface="Arial Unicode MS" pitchFamily="34" charset="-128"/>
              </a:rPr>
              <a:t> </a:t>
            </a:r>
            <a:br>
              <a:rPr lang="el-GR" b="1" dirty="0">
                <a:latin typeface="Arial Unicode MS" pitchFamily="34" charset="-128"/>
                <a:ea typeface="Arial Unicode MS" pitchFamily="34" charset="-128"/>
                <a:cs typeface="Arial Unicode MS" pitchFamily="34" charset="-128"/>
              </a:rPr>
            </a:br>
            <a:endParaRPr lang="el-GR" b="1" dirty="0">
              <a:latin typeface="Arial Unicode MS" pitchFamily="34" charset="-128"/>
              <a:ea typeface="Arial Unicode MS" pitchFamily="34" charset="-128"/>
              <a:cs typeface="Arial Unicode MS" pitchFamily="34" charset="-128"/>
            </a:endParaRPr>
          </a:p>
        </p:txBody>
      </p:sp>
    </p:spTree>
  </p:cSld>
  <p:clrMapOvr>
    <a:masterClrMapping/>
  </p:clrMapOvr>
  <p:transition spd="slow" advTm="10000">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θεατρα.jpg"/>
          <p:cNvPicPr>
            <a:picLocks noChangeAspect="1"/>
          </p:cNvPicPr>
          <p:nvPr/>
        </p:nvPicPr>
        <p:blipFill>
          <a:blip r:embed="rId2" cstate="print"/>
          <a:stretch>
            <a:fillRect/>
          </a:stretch>
        </p:blipFill>
        <p:spPr>
          <a:xfrm>
            <a:off x="-437121" y="-243408"/>
            <a:ext cx="9686237" cy="7101407"/>
          </a:xfrm>
          <a:prstGeom prst="rect">
            <a:avLst/>
          </a:prstGeom>
        </p:spPr>
      </p:pic>
      <p:sp>
        <p:nvSpPr>
          <p:cNvPr id="2" name="1 - Τίτλος"/>
          <p:cNvSpPr>
            <a:spLocks noGrp="1"/>
          </p:cNvSpPr>
          <p:nvPr>
            <p:ph type="title"/>
          </p:nvPr>
        </p:nvSpPr>
        <p:spPr>
          <a:xfrm>
            <a:off x="539552" y="2492896"/>
            <a:ext cx="8229600" cy="1143000"/>
          </a:xfrm>
        </p:spPr>
        <p:txBody>
          <a:bodyPr>
            <a:normAutofit fontScale="90000"/>
          </a:bodyPr>
          <a:lstStyle/>
          <a:p>
            <a:r>
              <a:rPr lang="el-GR" dirty="0" smtClean="0">
                <a:solidFill>
                  <a:srgbClr val="FFFF00"/>
                </a:solidFill>
                <a:latin typeface="Arial Unicode MS" pitchFamily="34" charset="-128"/>
                <a:ea typeface="Arial Unicode MS" pitchFamily="34" charset="-128"/>
                <a:cs typeface="Arial Unicode MS" pitchFamily="34" charset="-128"/>
              </a:rPr>
              <a:t>Όνομα δημιουργού: Αριάδνη-Σοφία Κούρη</a:t>
            </a:r>
            <a:br>
              <a:rPr lang="el-GR" dirty="0" smtClean="0">
                <a:solidFill>
                  <a:srgbClr val="FFFF00"/>
                </a:solidFill>
                <a:latin typeface="Arial Unicode MS" pitchFamily="34" charset="-128"/>
                <a:ea typeface="Arial Unicode MS" pitchFamily="34" charset="-128"/>
                <a:cs typeface="Arial Unicode MS" pitchFamily="34" charset="-128"/>
              </a:rPr>
            </a:br>
            <a:r>
              <a:rPr lang="el-GR" dirty="0" smtClean="0">
                <a:solidFill>
                  <a:srgbClr val="FFFF00"/>
                </a:solidFill>
                <a:latin typeface="Arial Unicode MS" pitchFamily="34" charset="-128"/>
                <a:ea typeface="Arial Unicode MS" pitchFamily="34" charset="-128"/>
                <a:cs typeface="Arial Unicode MS" pitchFamily="34" charset="-128"/>
              </a:rPr>
              <a:t>Όνομα βοηθών: </a:t>
            </a:r>
            <a:r>
              <a:rPr lang="el-GR" dirty="0" err="1" smtClean="0">
                <a:solidFill>
                  <a:srgbClr val="FFFF00"/>
                </a:solidFill>
                <a:latin typeface="Arial Unicode MS" pitchFamily="34" charset="-128"/>
                <a:ea typeface="Arial Unicode MS" pitchFamily="34" charset="-128"/>
                <a:cs typeface="Arial Unicode MS" pitchFamily="34" charset="-128"/>
              </a:rPr>
              <a:t>Φυγαλία</a:t>
            </a:r>
            <a:r>
              <a:rPr lang="el-GR" dirty="0" smtClean="0">
                <a:solidFill>
                  <a:srgbClr val="FFFF00"/>
                </a:solidFill>
                <a:latin typeface="Arial Unicode MS" pitchFamily="34" charset="-128"/>
                <a:ea typeface="Arial Unicode MS" pitchFamily="34" charset="-128"/>
                <a:cs typeface="Arial Unicode MS" pitchFamily="34" charset="-128"/>
              </a:rPr>
              <a:t>-Μαρία </a:t>
            </a:r>
            <a:r>
              <a:rPr lang="el-GR" dirty="0" err="1" smtClean="0">
                <a:solidFill>
                  <a:srgbClr val="FFFF00"/>
                </a:solidFill>
                <a:latin typeface="Arial Unicode MS" pitchFamily="34" charset="-128"/>
                <a:ea typeface="Arial Unicode MS" pitchFamily="34" charset="-128"/>
                <a:cs typeface="Arial Unicode MS" pitchFamily="34" charset="-128"/>
              </a:rPr>
              <a:t>Ζώνγκα</a:t>
            </a:r>
            <a:r>
              <a:rPr lang="el-GR" dirty="0" smtClean="0">
                <a:solidFill>
                  <a:srgbClr val="FFFF00"/>
                </a:solidFill>
                <a:latin typeface="Arial Unicode MS" pitchFamily="34" charset="-128"/>
                <a:ea typeface="Arial Unicode MS" pitchFamily="34" charset="-128"/>
                <a:cs typeface="Arial Unicode MS" pitchFamily="34" charset="-128"/>
              </a:rPr>
              <a:t>, Βανέσσα-Μαρία Ζαχαριάδη, Ελένη </a:t>
            </a:r>
            <a:r>
              <a:rPr lang="el-GR" dirty="0" err="1" smtClean="0">
                <a:solidFill>
                  <a:srgbClr val="FFFF00"/>
                </a:solidFill>
                <a:latin typeface="Arial Unicode MS" pitchFamily="34" charset="-128"/>
                <a:ea typeface="Arial Unicode MS" pitchFamily="34" charset="-128"/>
                <a:cs typeface="Arial Unicode MS" pitchFamily="34" charset="-128"/>
              </a:rPr>
              <a:t>Κοχείλη</a:t>
            </a:r>
            <a:r>
              <a:rPr lang="el-GR" dirty="0" smtClean="0">
                <a:solidFill>
                  <a:srgbClr val="FFFF00"/>
                </a:solidFill>
                <a:latin typeface="Arial Unicode MS" pitchFamily="34" charset="-128"/>
                <a:ea typeface="Arial Unicode MS" pitchFamily="34" charset="-128"/>
                <a:cs typeface="Arial Unicode MS" pitchFamily="34" charset="-128"/>
              </a:rPr>
              <a:t>, Ιωάννα </a:t>
            </a:r>
            <a:r>
              <a:rPr lang="el-GR" dirty="0" err="1" smtClean="0">
                <a:solidFill>
                  <a:srgbClr val="FFFF00"/>
                </a:solidFill>
                <a:latin typeface="Arial Unicode MS" pitchFamily="34" charset="-128"/>
                <a:ea typeface="Arial Unicode MS" pitchFamily="34" charset="-128"/>
                <a:cs typeface="Arial Unicode MS" pitchFamily="34" charset="-128"/>
              </a:rPr>
              <a:t>Κασδοβασίλη</a:t>
            </a:r>
            <a:r>
              <a:rPr lang="el-GR" dirty="0" smtClean="0">
                <a:solidFill>
                  <a:srgbClr val="FFFF00"/>
                </a:solidFill>
                <a:latin typeface="Arial Unicode MS" pitchFamily="34" charset="-128"/>
                <a:ea typeface="Arial Unicode MS" pitchFamily="34" charset="-128"/>
                <a:cs typeface="Arial Unicode MS" pitchFamily="34" charset="-128"/>
              </a:rPr>
              <a:t/>
            </a:r>
            <a:br>
              <a:rPr lang="el-GR" dirty="0" smtClean="0">
                <a:solidFill>
                  <a:srgbClr val="FFFF00"/>
                </a:solidFill>
                <a:latin typeface="Arial Unicode MS" pitchFamily="34" charset="-128"/>
                <a:ea typeface="Arial Unicode MS" pitchFamily="34" charset="-128"/>
                <a:cs typeface="Arial Unicode MS" pitchFamily="34" charset="-128"/>
              </a:rPr>
            </a:br>
            <a:r>
              <a:rPr lang="el-GR" dirty="0" smtClean="0">
                <a:solidFill>
                  <a:srgbClr val="FFFF00"/>
                </a:solidFill>
                <a:latin typeface="Arial Unicode MS" pitchFamily="34" charset="-128"/>
                <a:ea typeface="Arial Unicode MS" pitchFamily="34" charset="-128"/>
                <a:cs typeface="Arial Unicode MS" pitchFamily="34" charset="-128"/>
              </a:rPr>
              <a:t>Τάξη: Α’ 2</a:t>
            </a:r>
            <a:br>
              <a:rPr lang="el-GR" dirty="0" smtClean="0">
                <a:solidFill>
                  <a:srgbClr val="FFFF00"/>
                </a:solidFill>
                <a:latin typeface="Arial Unicode MS" pitchFamily="34" charset="-128"/>
                <a:ea typeface="Arial Unicode MS" pitchFamily="34" charset="-128"/>
                <a:cs typeface="Arial Unicode MS" pitchFamily="34" charset="-128"/>
              </a:rPr>
            </a:br>
            <a:r>
              <a:rPr lang="el-GR" dirty="0" smtClean="0">
                <a:solidFill>
                  <a:srgbClr val="FFFF00"/>
                </a:solidFill>
                <a:latin typeface="Arial Unicode MS" pitchFamily="34" charset="-128"/>
                <a:ea typeface="Arial Unicode MS" pitchFamily="34" charset="-128"/>
                <a:cs typeface="Arial Unicode MS" pitchFamily="34" charset="-128"/>
              </a:rPr>
              <a:t>Έτος: 2012-2013</a:t>
            </a:r>
            <a:br>
              <a:rPr lang="el-GR" dirty="0" smtClean="0">
                <a:solidFill>
                  <a:srgbClr val="FFFF00"/>
                </a:solidFill>
                <a:latin typeface="Arial Unicode MS" pitchFamily="34" charset="-128"/>
                <a:ea typeface="Arial Unicode MS" pitchFamily="34" charset="-128"/>
                <a:cs typeface="Arial Unicode MS" pitchFamily="34" charset="-128"/>
              </a:rPr>
            </a:br>
            <a:r>
              <a:rPr lang="el-GR" dirty="0" smtClean="0">
                <a:solidFill>
                  <a:srgbClr val="FFFF00"/>
                </a:solidFill>
                <a:latin typeface="Arial Unicode MS" pitchFamily="34" charset="-128"/>
                <a:ea typeface="Arial Unicode MS" pitchFamily="34" charset="-128"/>
                <a:cs typeface="Arial Unicode MS" pitchFamily="34" charset="-128"/>
              </a:rPr>
              <a:t>Υπ. Καθηγήτρια: Κ. Τζάμου </a:t>
            </a:r>
            <a:endParaRPr lang="el-GR" dirty="0">
              <a:solidFill>
                <a:srgbClr val="FFFF00"/>
              </a:solidFill>
              <a:latin typeface="Arial Unicode MS" pitchFamily="34" charset="-128"/>
              <a:ea typeface="Arial Unicode MS" pitchFamily="34" charset="-128"/>
              <a:cs typeface="Arial Unicode MS" pitchFamily="34" charset="-128"/>
            </a:endParaRPr>
          </a:p>
        </p:txBody>
      </p:sp>
    </p:spTree>
  </p:cSld>
  <p:clrMapOvr>
    <a:masterClrMapping/>
  </p:clrMapOvr>
  <p:transition spd="slow" advTm="5000">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πολλα.jpg"/>
          <p:cNvPicPr>
            <a:picLocks noChangeAspect="1"/>
          </p:cNvPicPr>
          <p:nvPr/>
        </p:nvPicPr>
        <p:blipFill>
          <a:blip r:embed="rId2" cstate="print"/>
          <a:stretch>
            <a:fillRect/>
          </a:stretch>
        </p:blipFill>
        <p:spPr>
          <a:xfrm>
            <a:off x="0" y="0"/>
            <a:ext cx="9144000" cy="6858000"/>
          </a:xfrm>
          <a:prstGeom prst="rect">
            <a:avLst/>
          </a:prstGeom>
        </p:spPr>
      </p:pic>
      <p:sp>
        <p:nvSpPr>
          <p:cNvPr id="2" name="1 - Τίτλος"/>
          <p:cNvSpPr>
            <a:spLocks noGrp="1"/>
          </p:cNvSpPr>
          <p:nvPr>
            <p:ph type="title"/>
          </p:nvPr>
        </p:nvSpPr>
        <p:spPr>
          <a:xfrm>
            <a:off x="611560" y="2924944"/>
            <a:ext cx="8229600" cy="1143000"/>
          </a:xfrm>
        </p:spPr>
        <p:txBody>
          <a:bodyPr>
            <a:normAutofit fontScale="90000"/>
          </a:bodyPr>
          <a:lstStyle/>
          <a:p>
            <a:pPr lvl="0"/>
            <a:r>
              <a:rPr lang="el-GR" sz="3600" b="1" dirty="0" smtClean="0">
                <a:solidFill>
                  <a:srgbClr val="FFFF00"/>
                </a:solidFill>
                <a:latin typeface="Arial Unicode MS" pitchFamily="34" charset="-128"/>
                <a:ea typeface="Arial Unicode MS" pitchFamily="34" charset="-128"/>
                <a:cs typeface="Arial Unicode MS" pitchFamily="34" charset="-128"/>
              </a:rPr>
              <a:t>Βιβλιογραφία </a:t>
            </a:r>
            <a:r>
              <a:rPr lang="el-GR" sz="2700" b="1" dirty="0" smtClean="0">
                <a:solidFill>
                  <a:srgbClr val="FFFF00"/>
                </a:solidFill>
                <a:latin typeface="Arial Unicode MS" pitchFamily="34" charset="-128"/>
                <a:ea typeface="Arial Unicode MS" pitchFamily="34" charset="-128"/>
                <a:cs typeface="Arial Unicode MS" pitchFamily="34" charset="-128"/>
              </a:rPr>
              <a:t/>
            </a:r>
            <a:br>
              <a:rPr lang="el-GR" sz="2700" b="1" dirty="0" smtClean="0">
                <a:solidFill>
                  <a:srgbClr val="FFFF00"/>
                </a:solidFill>
                <a:latin typeface="Arial Unicode MS" pitchFamily="34" charset="-128"/>
                <a:ea typeface="Arial Unicode MS" pitchFamily="34" charset="-128"/>
                <a:cs typeface="Arial Unicode MS" pitchFamily="34" charset="-128"/>
              </a:rPr>
            </a:br>
            <a:r>
              <a:rPr lang="el-GR" sz="2700" b="1" dirty="0">
                <a:solidFill>
                  <a:srgbClr val="FFFF00"/>
                </a:solidFill>
                <a:latin typeface="Arial Unicode MS" pitchFamily="34" charset="-128"/>
                <a:ea typeface="Arial Unicode MS" pitchFamily="34" charset="-128"/>
                <a:cs typeface="Arial Unicode MS" pitchFamily="34" charset="-128"/>
              </a:rPr>
              <a:t/>
            </a:r>
            <a:br>
              <a:rPr lang="el-GR" sz="2700" b="1" dirty="0">
                <a:solidFill>
                  <a:srgbClr val="FFFF00"/>
                </a:solidFill>
                <a:latin typeface="Arial Unicode MS" pitchFamily="34" charset="-128"/>
                <a:ea typeface="Arial Unicode MS" pitchFamily="34" charset="-128"/>
                <a:cs typeface="Arial Unicode MS" pitchFamily="34" charset="-128"/>
              </a:rPr>
            </a:br>
            <a:r>
              <a:rPr lang="el-GR" sz="2700" b="1" dirty="0">
                <a:solidFill>
                  <a:srgbClr val="FFFF00"/>
                </a:solidFill>
                <a:latin typeface="Arial Unicode MS" pitchFamily="34" charset="-128"/>
                <a:ea typeface="Arial Unicode MS" pitchFamily="34" charset="-128"/>
                <a:cs typeface="Arial Unicode MS" pitchFamily="34" charset="-128"/>
              </a:rPr>
              <a:t> </a:t>
            </a:r>
            <a:r>
              <a:rPr lang="el-GR" sz="2700" b="1" dirty="0" err="1">
                <a:solidFill>
                  <a:srgbClr val="FFFF00"/>
                </a:solidFill>
                <a:latin typeface="Arial Unicode MS" pitchFamily="34" charset="-128"/>
                <a:ea typeface="Arial Unicode MS" pitchFamily="34" charset="-128"/>
                <a:cs typeface="Arial Unicode MS" pitchFamily="34" charset="-128"/>
              </a:rPr>
              <a:t>Βικιπαίδεια</a:t>
            </a:r>
            <a:r>
              <a:rPr lang="el-GR" sz="2700" b="1" dirty="0">
                <a:solidFill>
                  <a:srgbClr val="FFFF00"/>
                </a:solidFill>
                <a:latin typeface="Arial Unicode MS" pitchFamily="34" charset="-128"/>
                <a:ea typeface="Arial Unicode MS" pitchFamily="34" charset="-128"/>
                <a:cs typeface="Arial Unicode MS" pitchFamily="34" charset="-128"/>
              </a:rPr>
              <a:t>,  2012, διαδικτυακή κοινότητα, διαθέσιμη στο:</a:t>
            </a:r>
            <a:br>
              <a:rPr lang="el-GR" sz="2700" b="1" dirty="0">
                <a:solidFill>
                  <a:srgbClr val="FFFF00"/>
                </a:solidFill>
                <a:latin typeface="Arial Unicode MS" pitchFamily="34" charset="-128"/>
                <a:ea typeface="Arial Unicode MS" pitchFamily="34" charset="-128"/>
                <a:cs typeface="Arial Unicode MS" pitchFamily="34" charset="-128"/>
              </a:rPr>
            </a:br>
            <a:r>
              <a:rPr lang="el-GR" sz="2700" b="1" dirty="0">
                <a:solidFill>
                  <a:srgbClr val="FFFF00"/>
                </a:solidFill>
                <a:latin typeface="Arial Unicode MS" pitchFamily="34" charset="-128"/>
                <a:ea typeface="Arial Unicode MS" pitchFamily="34" charset="-128"/>
                <a:cs typeface="Arial Unicode MS" pitchFamily="34" charset="-128"/>
              </a:rPr>
              <a:t> </a:t>
            </a:r>
            <a:r>
              <a:rPr lang="el-GR" sz="2700" b="1" dirty="0" smtClean="0">
                <a:solidFill>
                  <a:srgbClr val="FFFF00"/>
                </a:solidFill>
                <a:latin typeface="Arial Unicode MS" pitchFamily="34" charset="-128"/>
                <a:ea typeface="Arial Unicode MS" pitchFamily="34" charset="-128"/>
                <a:cs typeface="Arial Unicode MS" pitchFamily="34" charset="-128"/>
              </a:rPr>
              <a:t>(</a:t>
            </a:r>
            <a:r>
              <a:rPr lang="el-GR" sz="2700" b="1" dirty="0">
                <a:solidFill>
                  <a:srgbClr val="FFFF00"/>
                </a:solidFill>
                <a:latin typeface="Arial Unicode MS" pitchFamily="34" charset="-128"/>
                <a:ea typeface="Arial Unicode MS" pitchFamily="34" charset="-128"/>
                <a:cs typeface="Arial Unicode MS" pitchFamily="34" charset="-128"/>
              </a:rPr>
              <a:t>http://el.wikipedia.org/wiki/%CE%91%CE%BC%CF%86%CE%B9%CE%B8%CE%AD%CE%B1%CF%84%CF%81%CE%BF)</a:t>
            </a:r>
            <a:br>
              <a:rPr lang="el-GR" sz="2700" b="1" dirty="0">
                <a:solidFill>
                  <a:srgbClr val="FFFF00"/>
                </a:solidFill>
                <a:latin typeface="Arial Unicode MS" pitchFamily="34" charset="-128"/>
                <a:ea typeface="Arial Unicode MS" pitchFamily="34" charset="-128"/>
                <a:cs typeface="Arial Unicode MS" pitchFamily="34" charset="-128"/>
              </a:rPr>
            </a:br>
            <a:r>
              <a:rPr lang="el-GR" sz="2700" b="1" dirty="0">
                <a:solidFill>
                  <a:srgbClr val="FFFF00"/>
                </a:solidFill>
                <a:latin typeface="Arial Unicode MS" pitchFamily="34" charset="-128"/>
                <a:ea typeface="Arial Unicode MS" pitchFamily="34" charset="-128"/>
                <a:cs typeface="Arial Unicode MS" pitchFamily="34" charset="-128"/>
              </a:rPr>
              <a:t/>
            </a:r>
            <a:br>
              <a:rPr lang="el-GR" sz="2700" b="1" dirty="0">
                <a:solidFill>
                  <a:srgbClr val="FFFF00"/>
                </a:solidFill>
                <a:latin typeface="Arial Unicode MS" pitchFamily="34" charset="-128"/>
                <a:ea typeface="Arial Unicode MS" pitchFamily="34" charset="-128"/>
                <a:cs typeface="Arial Unicode MS" pitchFamily="34" charset="-128"/>
              </a:rPr>
            </a:br>
            <a:r>
              <a:rPr lang="el-GR" sz="2700" b="1" dirty="0" smtClean="0">
                <a:solidFill>
                  <a:srgbClr val="FFFF00"/>
                </a:solidFill>
                <a:latin typeface="Arial Unicode MS" pitchFamily="34" charset="-128"/>
                <a:ea typeface="Arial Unicode MS" pitchFamily="34" charset="-128"/>
                <a:cs typeface="Arial Unicode MS" pitchFamily="34" charset="-128"/>
              </a:rPr>
              <a:t>(</a:t>
            </a:r>
            <a:r>
              <a:rPr lang="el-GR" sz="2700" b="1" dirty="0">
                <a:solidFill>
                  <a:srgbClr val="FFFF00"/>
                </a:solidFill>
                <a:latin typeface="Arial Unicode MS" pitchFamily="34" charset="-128"/>
                <a:ea typeface="Arial Unicode MS" pitchFamily="34" charset="-128"/>
                <a:cs typeface="Arial Unicode MS" pitchFamily="34" charset="-128"/>
              </a:rPr>
              <a:t>http://www.elabs.dreamhosters.com/achaea/el/attractions/history/247-2010-01-19-08-48-20)</a:t>
            </a:r>
            <a:br>
              <a:rPr lang="el-GR" sz="2700" b="1" dirty="0">
                <a:solidFill>
                  <a:srgbClr val="FFFF00"/>
                </a:solidFill>
                <a:latin typeface="Arial Unicode MS" pitchFamily="34" charset="-128"/>
                <a:ea typeface="Arial Unicode MS" pitchFamily="34" charset="-128"/>
                <a:cs typeface="Arial Unicode MS" pitchFamily="34" charset="-128"/>
              </a:rPr>
            </a:br>
            <a:r>
              <a:rPr lang="el-GR" sz="2700" b="1" dirty="0">
                <a:solidFill>
                  <a:srgbClr val="FFFF00"/>
                </a:solidFill>
                <a:latin typeface="Arial Unicode MS" pitchFamily="34" charset="-128"/>
                <a:ea typeface="Arial Unicode MS" pitchFamily="34" charset="-128"/>
                <a:cs typeface="Arial Unicode MS" pitchFamily="34" charset="-128"/>
              </a:rPr>
              <a:t> </a:t>
            </a:r>
            <a:r>
              <a:rPr lang="el-GR" sz="2700" b="1" dirty="0" smtClean="0">
                <a:solidFill>
                  <a:srgbClr val="FFFF00"/>
                </a:solidFill>
                <a:latin typeface="Arial Unicode MS" pitchFamily="34" charset="-128"/>
                <a:ea typeface="Arial Unicode MS" pitchFamily="34" charset="-128"/>
                <a:cs typeface="Arial Unicode MS" pitchFamily="34" charset="-128"/>
              </a:rPr>
              <a:t>Διάζωμα</a:t>
            </a:r>
            <a:r>
              <a:rPr lang="el-GR" sz="2700" b="1" dirty="0">
                <a:solidFill>
                  <a:srgbClr val="FFFF00"/>
                </a:solidFill>
                <a:latin typeface="Arial Unicode MS" pitchFamily="34" charset="-128"/>
                <a:ea typeface="Arial Unicode MS" pitchFamily="34" charset="-128"/>
                <a:cs typeface="Arial Unicode MS" pitchFamily="34" charset="-128"/>
              </a:rPr>
              <a:t>, διαδικτυακή κοινότητα, διαθέσιμη στο:</a:t>
            </a:r>
            <a:br>
              <a:rPr lang="el-GR" sz="2700" b="1" dirty="0">
                <a:solidFill>
                  <a:srgbClr val="FFFF00"/>
                </a:solidFill>
                <a:latin typeface="Arial Unicode MS" pitchFamily="34" charset="-128"/>
                <a:ea typeface="Arial Unicode MS" pitchFamily="34" charset="-128"/>
                <a:cs typeface="Arial Unicode MS" pitchFamily="34" charset="-128"/>
              </a:rPr>
            </a:br>
            <a:r>
              <a:rPr lang="el-GR" sz="2700" b="1" dirty="0">
                <a:solidFill>
                  <a:srgbClr val="FFFF00"/>
                </a:solidFill>
                <a:latin typeface="Arial Unicode MS" pitchFamily="34" charset="-128"/>
                <a:ea typeface="Arial Unicode MS" pitchFamily="34" charset="-128"/>
                <a:cs typeface="Arial Unicode MS" pitchFamily="34" charset="-128"/>
              </a:rPr>
              <a:t>(</a:t>
            </a:r>
            <a:r>
              <a:rPr lang="el-GR" sz="2700" b="1" u="sng" dirty="0">
                <a:solidFill>
                  <a:srgbClr val="FFFF00"/>
                </a:solidFill>
                <a:latin typeface="Arial Unicode MS" pitchFamily="34" charset="-128"/>
                <a:ea typeface="Arial Unicode MS" pitchFamily="34" charset="-128"/>
                <a:cs typeface="Arial Unicode MS" pitchFamily="34" charset="-128"/>
              </a:rPr>
              <a:t>http://www.diazoma.gr/GR/Page_01-01.asp?Reset=1</a:t>
            </a:r>
            <a:r>
              <a:rPr lang="el-GR" sz="2700" b="1" dirty="0">
                <a:solidFill>
                  <a:srgbClr val="FFFF00"/>
                </a:solidFill>
                <a:latin typeface="Arial Unicode MS" pitchFamily="34" charset="-128"/>
                <a:ea typeface="Arial Unicode MS" pitchFamily="34" charset="-128"/>
                <a:cs typeface="Arial Unicode MS" pitchFamily="34" charset="-128"/>
              </a:rPr>
              <a:t>)</a:t>
            </a:r>
            <a:br>
              <a:rPr lang="el-GR" sz="2700" b="1" dirty="0">
                <a:solidFill>
                  <a:srgbClr val="FFFF00"/>
                </a:solidFill>
                <a:latin typeface="Arial Unicode MS" pitchFamily="34" charset="-128"/>
                <a:ea typeface="Arial Unicode MS" pitchFamily="34" charset="-128"/>
                <a:cs typeface="Arial Unicode MS" pitchFamily="34" charset="-128"/>
              </a:rPr>
            </a:br>
            <a:r>
              <a:rPr lang="el-GR" sz="2700" b="1" dirty="0">
                <a:solidFill>
                  <a:srgbClr val="FFFF00"/>
                </a:solidFill>
                <a:latin typeface="Arial Unicode MS" pitchFamily="34" charset="-128"/>
                <a:ea typeface="Arial Unicode MS" pitchFamily="34" charset="-128"/>
                <a:cs typeface="Arial Unicode MS" pitchFamily="34" charset="-128"/>
              </a:rPr>
              <a:t> </a:t>
            </a:r>
            <a:r>
              <a:rPr lang="el-GR" sz="2700" b="1" dirty="0" smtClean="0">
                <a:solidFill>
                  <a:srgbClr val="FFFF00"/>
                </a:solidFill>
                <a:latin typeface="Arial Unicode MS" pitchFamily="34" charset="-128"/>
                <a:ea typeface="Arial Unicode MS" pitchFamily="34" charset="-128"/>
                <a:cs typeface="Arial Unicode MS" pitchFamily="34" charset="-128"/>
              </a:rPr>
              <a:t>Εφημερίδα </a:t>
            </a:r>
            <a:r>
              <a:rPr lang="el-GR" sz="2700" b="1" dirty="0">
                <a:solidFill>
                  <a:srgbClr val="FFFF00"/>
                </a:solidFill>
                <a:latin typeface="Arial Unicode MS" pitchFamily="34" charset="-128"/>
                <a:ea typeface="Arial Unicode MS" pitchFamily="34" charset="-128"/>
                <a:cs typeface="Arial Unicode MS" pitchFamily="34" charset="-128"/>
              </a:rPr>
              <a:t>τα νέα, 1999, Ελευθερία </a:t>
            </a:r>
            <a:r>
              <a:rPr lang="el-GR" sz="2700" b="1" dirty="0" err="1">
                <a:solidFill>
                  <a:srgbClr val="FFFF00"/>
                </a:solidFill>
                <a:latin typeface="Arial Unicode MS" pitchFamily="34" charset="-128"/>
                <a:ea typeface="Arial Unicode MS" pitchFamily="34" charset="-128"/>
                <a:cs typeface="Arial Unicode MS" pitchFamily="34" charset="-128"/>
              </a:rPr>
              <a:t>Τραΐου</a:t>
            </a:r>
            <a:r>
              <a:rPr lang="el-GR" sz="2700" b="1" dirty="0">
                <a:solidFill>
                  <a:srgbClr val="FFFF00"/>
                </a:solidFill>
                <a:latin typeface="Arial Unicode MS" pitchFamily="34" charset="-128"/>
                <a:ea typeface="Arial Unicode MS" pitchFamily="34" charset="-128"/>
                <a:cs typeface="Arial Unicode MS" pitchFamily="34" charset="-128"/>
              </a:rPr>
              <a:t> υπεύθυνη «Επτά </a:t>
            </a:r>
            <a:r>
              <a:rPr lang="el-GR" sz="2700" b="1" dirty="0" err="1">
                <a:solidFill>
                  <a:srgbClr val="FFFF00"/>
                </a:solidFill>
                <a:latin typeface="Arial Unicode MS" pitchFamily="34" charset="-128"/>
                <a:ea typeface="Arial Unicode MS" pitchFamily="34" charset="-128"/>
                <a:cs typeface="Arial Unicode MS" pitchFamily="34" charset="-128"/>
              </a:rPr>
              <a:t>Ημερών»,διαθέσιμη</a:t>
            </a:r>
            <a:r>
              <a:rPr lang="el-GR" sz="2700" b="1" dirty="0">
                <a:solidFill>
                  <a:srgbClr val="FFFF00"/>
                </a:solidFill>
                <a:latin typeface="Arial Unicode MS" pitchFamily="34" charset="-128"/>
                <a:ea typeface="Arial Unicode MS" pitchFamily="34" charset="-128"/>
                <a:cs typeface="Arial Unicode MS" pitchFamily="34" charset="-128"/>
              </a:rPr>
              <a:t> στο:</a:t>
            </a:r>
            <a:br>
              <a:rPr lang="el-GR" sz="2700" b="1" dirty="0">
                <a:solidFill>
                  <a:srgbClr val="FFFF00"/>
                </a:solidFill>
                <a:latin typeface="Arial Unicode MS" pitchFamily="34" charset="-128"/>
                <a:ea typeface="Arial Unicode MS" pitchFamily="34" charset="-128"/>
                <a:cs typeface="Arial Unicode MS" pitchFamily="34" charset="-128"/>
              </a:rPr>
            </a:br>
            <a:r>
              <a:rPr lang="el-GR" sz="2700" b="1" dirty="0">
                <a:solidFill>
                  <a:srgbClr val="FFFF00"/>
                </a:solidFill>
                <a:latin typeface="Arial Unicode MS" pitchFamily="34" charset="-128"/>
                <a:ea typeface="Arial Unicode MS" pitchFamily="34" charset="-128"/>
                <a:cs typeface="Arial Unicode MS" pitchFamily="34" charset="-128"/>
              </a:rPr>
              <a:t>(</a:t>
            </a:r>
            <a:r>
              <a:rPr lang="el-GR" sz="2700" b="1" u="sng" dirty="0">
                <a:solidFill>
                  <a:srgbClr val="FFFF00"/>
                </a:solidFill>
                <a:latin typeface="Arial Unicode MS" pitchFamily="34" charset="-128"/>
                <a:ea typeface="Arial Unicode MS" pitchFamily="34" charset="-128"/>
                <a:cs typeface="Arial Unicode MS" pitchFamily="34" charset="-128"/>
              </a:rPr>
              <a:t>http://wwk.kathimerini.gr/kath/7days/1999/08/01081999.pdf</a:t>
            </a:r>
            <a:r>
              <a:rPr lang="el-GR" sz="2700" b="1" dirty="0">
                <a:solidFill>
                  <a:srgbClr val="FFFF00"/>
                </a:solidFill>
                <a:latin typeface="Arial Unicode MS" pitchFamily="34" charset="-128"/>
                <a:ea typeface="Arial Unicode MS" pitchFamily="34" charset="-128"/>
                <a:cs typeface="Arial Unicode MS" pitchFamily="34" charset="-128"/>
              </a:rPr>
              <a:t>)</a:t>
            </a:r>
            <a:r>
              <a:rPr lang="el-GR" dirty="0">
                <a:latin typeface="Arial Unicode MS" pitchFamily="34" charset="-128"/>
                <a:ea typeface="Arial Unicode MS" pitchFamily="34" charset="-128"/>
                <a:cs typeface="Arial Unicode MS" pitchFamily="34" charset="-128"/>
              </a:rPr>
              <a:t/>
            </a:r>
            <a:br>
              <a:rPr lang="el-GR" dirty="0">
                <a:latin typeface="Arial Unicode MS" pitchFamily="34" charset="-128"/>
                <a:ea typeface="Arial Unicode MS" pitchFamily="34" charset="-128"/>
                <a:cs typeface="Arial Unicode MS" pitchFamily="34" charset="-128"/>
              </a:rPr>
            </a:br>
            <a:r>
              <a:rPr lang="el-GR" dirty="0">
                <a:latin typeface="Arial Unicode MS" pitchFamily="34" charset="-128"/>
                <a:ea typeface="Arial Unicode MS" pitchFamily="34" charset="-128"/>
                <a:cs typeface="Arial Unicode MS" pitchFamily="34" charset="-128"/>
              </a:rPr>
              <a:t> </a:t>
            </a:r>
            <a:br>
              <a:rPr lang="el-GR" dirty="0">
                <a:latin typeface="Arial Unicode MS" pitchFamily="34" charset="-128"/>
                <a:ea typeface="Arial Unicode MS" pitchFamily="34" charset="-128"/>
                <a:cs typeface="Arial Unicode MS" pitchFamily="34" charset="-128"/>
              </a:rPr>
            </a:br>
            <a:endParaRPr lang="el-GR" dirty="0">
              <a:latin typeface="Arial Unicode MS" pitchFamily="34" charset="-128"/>
              <a:ea typeface="Arial Unicode MS" pitchFamily="34" charset="-128"/>
              <a:cs typeface="Arial Unicode MS" pitchFamily="34" charset="-128"/>
            </a:endParaRPr>
          </a:p>
        </p:txBody>
      </p:sp>
    </p:spTree>
  </p:cSld>
  <p:clrMapOvr>
    <a:masterClrMapping/>
  </p:clrMapOvr>
  <p:transition spd="slow" advTm="5000">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Αριαδνη\Pictures\πλιτς\tumblr_lxrx0v8LqH1qex2i4o1_500_large.jpg"/>
          <p:cNvPicPr>
            <a:picLocks noChangeAspect="1" noChangeArrowheads="1"/>
          </p:cNvPicPr>
          <p:nvPr/>
        </p:nvPicPr>
        <p:blipFill>
          <a:blip r:embed="rId2" cstate="print"/>
          <a:srcRect/>
          <a:stretch>
            <a:fillRect/>
          </a:stretch>
        </p:blipFill>
        <p:spPr bwMode="auto">
          <a:xfrm>
            <a:off x="-112253" y="0"/>
            <a:ext cx="9406580" cy="6858000"/>
          </a:xfrm>
          <a:prstGeom prst="rect">
            <a:avLst/>
          </a:prstGeom>
          <a:noFill/>
        </p:spPr>
      </p:pic>
      <p:sp>
        <p:nvSpPr>
          <p:cNvPr id="2" name="1 - Τίτλος"/>
          <p:cNvSpPr>
            <a:spLocks noGrp="1"/>
          </p:cNvSpPr>
          <p:nvPr>
            <p:ph type="title"/>
          </p:nvPr>
        </p:nvSpPr>
        <p:spPr>
          <a:xfrm>
            <a:off x="323528" y="5013176"/>
            <a:ext cx="8229600" cy="1143000"/>
          </a:xfrm>
        </p:spPr>
        <p:txBody>
          <a:bodyPr>
            <a:noAutofit/>
          </a:bodyPr>
          <a:lstStyle/>
          <a:p>
            <a:r>
              <a:rPr lang="el-GR" sz="15000" b="1" dirty="0" smtClean="0">
                <a:solidFill>
                  <a:schemeClr val="bg1"/>
                </a:solidFill>
                <a:latin typeface="Arial Unicode MS" pitchFamily="34" charset="-128"/>
                <a:ea typeface="Arial Unicode MS" pitchFamily="34" charset="-128"/>
                <a:cs typeface="Arial Unicode MS" pitchFamily="34" charset="-128"/>
              </a:rPr>
              <a:t>ΤΕΛΟΣ</a:t>
            </a:r>
            <a:endParaRPr lang="el-GR" sz="15000" b="1" dirty="0">
              <a:solidFill>
                <a:schemeClr val="bg1"/>
              </a:solidFill>
              <a:latin typeface="Arial Unicode MS" pitchFamily="34" charset="-128"/>
              <a:ea typeface="Arial Unicode MS" pitchFamily="34" charset="-128"/>
              <a:cs typeface="Arial Unicode MS" pitchFamily="34" charset="-128"/>
            </a:endParaRPr>
          </a:p>
        </p:txBody>
      </p:sp>
    </p:spTree>
  </p:cSld>
  <p:clrMapOvr>
    <a:masterClrMapping/>
  </p:clrMapOvr>
  <p:transition spd="slow" advTm="5000">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PicMonkey Collage1θ.jpg"/>
          <p:cNvPicPr>
            <a:picLocks noChangeAspect="1"/>
          </p:cNvPicPr>
          <p:nvPr/>
        </p:nvPicPr>
        <p:blipFill>
          <a:blip r:embed="rId2" cstate="print"/>
          <a:stretch>
            <a:fillRect/>
          </a:stretch>
        </p:blipFill>
        <p:spPr>
          <a:xfrm>
            <a:off x="-252536" y="0"/>
            <a:ext cx="9795075" cy="6858000"/>
          </a:xfrm>
          <a:prstGeom prst="rect">
            <a:avLst/>
          </a:prstGeom>
        </p:spPr>
      </p:pic>
      <p:sp>
        <p:nvSpPr>
          <p:cNvPr id="2" name="1 - Τίτλος"/>
          <p:cNvSpPr>
            <a:spLocks noGrp="1"/>
          </p:cNvSpPr>
          <p:nvPr>
            <p:ph type="title"/>
          </p:nvPr>
        </p:nvSpPr>
        <p:spPr>
          <a:xfrm>
            <a:off x="611560" y="2564904"/>
            <a:ext cx="8229600" cy="1143000"/>
          </a:xfrm>
        </p:spPr>
        <p:txBody>
          <a:bodyPr>
            <a:normAutofit fontScale="90000"/>
          </a:bodyPr>
          <a:lstStyle/>
          <a:p>
            <a:r>
              <a:rPr lang="el-GR" b="1" dirty="0" smtClean="0">
                <a:solidFill>
                  <a:srgbClr val="FF00FF"/>
                </a:solidFill>
                <a:latin typeface="Arial Unicode MS" pitchFamily="34" charset="-128"/>
                <a:ea typeface="Arial Unicode MS" pitchFamily="34" charset="-128"/>
                <a:cs typeface="Arial Unicode MS" pitchFamily="34" charset="-128"/>
              </a:rPr>
              <a:t>Ευχαριστούμε που μας παρακολουθήσατε κι ελπίζουμε να σας άρεσε!!!!</a:t>
            </a:r>
            <a:endParaRPr lang="el-GR" b="1" dirty="0">
              <a:solidFill>
                <a:srgbClr val="FF00FF"/>
              </a:solidFill>
              <a:latin typeface="Arial Unicode MS" pitchFamily="34" charset="-128"/>
              <a:ea typeface="Arial Unicode MS" pitchFamily="34" charset="-128"/>
              <a:cs typeface="Arial Unicode MS" pitchFamily="34" charset="-128"/>
            </a:endParaRPr>
          </a:p>
        </p:txBody>
      </p:sp>
    </p:spTree>
  </p:cSld>
  <p:clrMapOvr>
    <a:masterClrMapping/>
  </p:clrMapOvr>
  <p:transition spd="slow" advTm="5000">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ΑΜΦΙΘΕΑΤΡΟ ΓΟΡΤΥΝΑΣ.jpg"/>
          <p:cNvPicPr>
            <a:picLocks noChangeAspect="1"/>
          </p:cNvPicPr>
          <p:nvPr/>
        </p:nvPicPr>
        <p:blipFill>
          <a:blip r:embed="rId2" cstate="print"/>
          <a:stretch>
            <a:fillRect/>
          </a:stretch>
        </p:blipFill>
        <p:spPr>
          <a:xfrm>
            <a:off x="0" y="0"/>
            <a:ext cx="9144000" cy="6858000"/>
          </a:xfrm>
          <a:prstGeom prst="rect">
            <a:avLst/>
          </a:prstGeom>
        </p:spPr>
      </p:pic>
      <p:sp>
        <p:nvSpPr>
          <p:cNvPr id="2" name="1 - Τίτλος"/>
          <p:cNvSpPr>
            <a:spLocks noGrp="1"/>
          </p:cNvSpPr>
          <p:nvPr>
            <p:ph type="title"/>
          </p:nvPr>
        </p:nvSpPr>
        <p:spPr>
          <a:xfrm>
            <a:off x="359024" y="2348880"/>
            <a:ext cx="8784976" cy="1224136"/>
          </a:xfrm>
        </p:spPr>
        <p:txBody>
          <a:bodyPr>
            <a:noAutofit/>
          </a:bodyPr>
          <a:lstStyle/>
          <a:p>
            <a:pPr algn="l"/>
            <a:r>
              <a:rPr lang="el-GR" sz="3200" b="1" dirty="0">
                <a:solidFill>
                  <a:srgbClr val="CC0000"/>
                </a:solidFill>
                <a:latin typeface="Arial Unicode MS" pitchFamily="34" charset="-128"/>
                <a:ea typeface="Arial Unicode MS" pitchFamily="34" charset="-128"/>
                <a:cs typeface="Arial Unicode MS" pitchFamily="34" charset="-128"/>
              </a:rPr>
              <a:t>Τα κύρια μέρη του αρχαίου ελληνικού θεάτρου ήταν η σκηνή, η ορχήστρα και το κοίλον, με τα ακόλουθα επιμέρους μέρη που </a:t>
            </a:r>
            <a:r>
              <a:rPr lang="el-GR" sz="3200" b="1" dirty="0" err="1">
                <a:solidFill>
                  <a:srgbClr val="CC0000"/>
                </a:solidFill>
                <a:latin typeface="Arial Unicode MS" pitchFamily="34" charset="-128"/>
                <a:ea typeface="Arial Unicode MS" pitchFamily="34" charset="-128"/>
                <a:cs typeface="Arial Unicode MS" pitchFamily="34" charset="-128"/>
              </a:rPr>
              <a:t>ηταν</a:t>
            </a:r>
            <a:r>
              <a:rPr lang="el-GR" sz="3200" b="1" dirty="0">
                <a:solidFill>
                  <a:srgbClr val="CC0000"/>
                </a:solidFill>
                <a:latin typeface="Arial Unicode MS" pitchFamily="34" charset="-128"/>
                <a:ea typeface="Arial Unicode MS" pitchFamily="34" charset="-128"/>
                <a:cs typeface="Arial Unicode MS" pitchFamily="34" charset="-128"/>
              </a:rPr>
              <a:t> τα εξής: οι </a:t>
            </a:r>
            <a:r>
              <a:rPr lang="el-GR" sz="3200" b="1" dirty="0" err="1">
                <a:solidFill>
                  <a:srgbClr val="CC0000"/>
                </a:solidFill>
                <a:latin typeface="Arial Unicode MS" pitchFamily="34" charset="-128"/>
                <a:ea typeface="Arial Unicode MS" pitchFamily="34" charset="-128"/>
                <a:cs typeface="Arial Unicode MS" pitchFamily="34" charset="-128"/>
              </a:rPr>
              <a:t>Αναλημματικοί</a:t>
            </a:r>
            <a:r>
              <a:rPr lang="el-GR" sz="3200" b="1" dirty="0">
                <a:solidFill>
                  <a:srgbClr val="CC0000"/>
                </a:solidFill>
                <a:latin typeface="Arial Unicode MS" pitchFamily="34" charset="-128"/>
                <a:ea typeface="Arial Unicode MS" pitchFamily="34" charset="-128"/>
                <a:cs typeface="Arial Unicode MS" pitchFamily="34" charset="-128"/>
              </a:rPr>
              <a:t> τοίχοι, οι Αντηρίδες, Διάδρομοι, τα Διαζώματα, τα Εδώλια, το </a:t>
            </a:r>
            <a:r>
              <a:rPr lang="el-GR" sz="3200" b="1" dirty="0" err="1">
                <a:solidFill>
                  <a:srgbClr val="CC0000"/>
                </a:solidFill>
                <a:latin typeface="Arial Unicode MS" pitchFamily="34" charset="-128"/>
                <a:ea typeface="Arial Unicode MS" pitchFamily="34" charset="-128"/>
                <a:cs typeface="Arial Unicode MS" pitchFamily="34" charset="-128"/>
              </a:rPr>
              <a:t>Επιθεάτρον</a:t>
            </a:r>
            <a:r>
              <a:rPr lang="el-GR" sz="3200" b="1" dirty="0">
                <a:solidFill>
                  <a:srgbClr val="CC0000"/>
                </a:solidFill>
                <a:latin typeface="Arial Unicode MS" pitchFamily="34" charset="-128"/>
                <a:ea typeface="Arial Unicode MS" pitchFamily="34" charset="-128"/>
                <a:cs typeface="Arial Unicode MS" pitchFamily="34" charset="-128"/>
              </a:rPr>
              <a:t>, η Εύριπος, ο Εξώστης, η Θυμέλη, τα Καθίσματα, οι Κερκίδες, </a:t>
            </a:r>
            <a:r>
              <a:rPr lang="el-GR" sz="3200" b="1" dirty="0" smtClean="0">
                <a:solidFill>
                  <a:srgbClr val="CC0000"/>
                </a:solidFill>
                <a:latin typeface="Arial Unicode MS" pitchFamily="34" charset="-128"/>
                <a:ea typeface="Arial Unicode MS" pitchFamily="34" charset="-128"/>
                <a:cs typeface="Arial Unicode MS" pitchFamily="34" charset="-128"/>
              </a:rPr>
              <a:t>τα </a:t>
            </a:r>
            <a:r>
              <a:rPr lang="el-GR" sz="3200" b="1" dirty="0">
                <a:solidFill>
                  <a:srgbClr val="CC0000"/>
                </a:solidFill>
                <a:latin typeface="Arial Unicode MS" pitchFamily="34" charset="-128"/>
                <a:ea typeface="Arial Unicode MS" pitchFamily="34" charset="-128"/>
                <a:cs typeface="Arial Unicode MS" pitchFamily="34" charset="-128"/>
              </a:rPr>
              <a:t>Παρασκήνια, οι Πάροδοι, η Προεδρία και οι Τρεις πύλες.</a:t>
            </a:r>
            <a:r>
              <a:rPr lang="el-GR" sz="4000" dirty="0">
                <a:solidFill>
                  <a:srgbClr val="FF00FF"/>
                </a:solidFill>
                <a:latin typeface="Arial Unicode MS" pitchFamily="34" charset="-128"/>
                <a:ea typeface="Arial Unicode MS" pitchFamily="34" charset="-128"/>
                <a:cs typeface="Arial Unicode MS" pitchFamily="34" charset="-128"/>
              </a:rPr>
              <a:t/>
            </a:r>
            <a:br>
              <a:rPr lang="el-GR" sz="4000" dirty="0">
                <a:solidFill>
                  <a:srgbClr val="FF00FF"/>
                </a:solidFill>
                <a:latin typeface="Arial Unicode MS" pitchFamily="34" charset="-128"/>
                <a:ea typeface="Arial Unicode MS" pitchFamily="34" charset="-128"/>
                <a:cs typeface="Arial Unicode MS" pitchFamily="34" charset="-128"/>
              </a:rPr>
            </a:br>
            <a:endParaRPr lang="el-GR" sz="4000" dirty="0">
              <a:solidFill>
                <a:srgbClr val="FF00FF"/>
              </a:solidFill>
              <a:latin typeface="Arial Unicode MS" pitchFamily="34" charset="-128"/>
              <a:ea typeface="Arial Unicode MS" pitchFamily="34" charset="-128"/>
              <a:cs typeface="Arial Unicode MS" pitchFamily="34" charset="-128"/>
            </a:endParaRPr>
          </a:p>
        </p:txBody>
      </p:sp>
    </p:spTree>
  </p:cSld>
  <p:clrMapOvr>
    <a:masterClrMapping/>
  </p:clrMapOvr>
  <p:transition spd="slow" advTm="8000">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ΑΡΧΑΙΟ ΘΕΑΤΡΟ - ΣΤΑΔΙΟ ΘΕΣΣΑΛΟΝΙΚΗΣ.jpg"/>
          <p:cNvPicPr>
            <a:picLocks noChangeAspect="1"/>
          </p:cNvPicPr>
          <p:nvPr/>
        </p:nvPicPr>
        <p:blipFill>
          <a:blip r:embed="rId2" cstate="print"/>
          <a:stretch>
            <a:fillRect/>
          </a:stretch>
        </p:blipFill>
        <p:spPr>
          <a:xfrm>
            <a:off x="0" y="0"/>
            <a:ext cx="9144000" cy="7231243"/>
          </a:xfrm>
          <a:prstGeom prst="rect">
            <a:avLst/>
          </a:prstGeom>
        </p:spPr>
      </p:pic>
      <p:sp>
        <p:nvSpPr>
          <p:cNvPr id="2" name="1 - Τίτλος"/>
          <p:cNvSpPr>
            <a:spLocks noGrp="1"/>
          </p:cNvSpPr>
          <p:nvPr>
            <p:ph type="title"/>
          </p:nvPr>
        </p:nvSpPr>
        <p:spPr>
          <a:xfrm>
            <a:off x="251520" y="2636912"/>
            <a:ext cx="8517632" cy="1143000"/>
          </a:xfrm>
        </p:spPr>
        <p:txBody>
          <a:bodyPr>
            <a:normAutofit fontScale="90000"/>
          </a:bodyPr>
          <a:lstStyle/>
          <a:p>
            <a:r>
              <a:rPr lang="el-GR" b="1" dirty="0">
                <a:latin typeface="Arial Unicode MS" pitchFamily="34" charset="-128"/>
                <a:ea typeface="Arial Unicode MS" pitchFamily="34" charset="-128"/>
                <a:cs typeface="Arial Unicode MS" pitchFamily="34" charset="-128"/>
              </a:rPr>
              <a:t>Σημαντικά θέατρα υπήρξαν πολλά όμως από αυτά μας διασώζονται ελάχιστα υπ αριθμών 320 από τα 1000 ( περίπου δηλαδή) που υπολογίζεται ότι είχε η </a:t>
            </a:r>
            <a:r>
              <a:rPr lang="el-GR" b="1" dirty="0" smtClean="0">
                <a:latin typeface="Arial Unicode MS" pitchFamily="34" charset="-128"/>
                <a:ea typeface="Arial Unicode MS" pitchFamily="34" charset="-128"/>
                <a:cs typeface="Arial Unicode MS" pitchFamily="34" charset="-128"/>
              </a:rPr>
              <a:t>Ελλάδα, </a:t>
            </a:r>
            <a:r>
              <a:rPr lang="el-GR" b="1" dirty="0">
                <a:latin typeface="Arial Unicode MS" pitchFamily="34" charset="-128"/>
                <a:ea typeface="Arial Unicode MS" pitchFamily="34" charset="-128"/>
                <a:cs typeface="Arial Unicode MS" pitchFamily="34" charset="-128"/>
              </a:rPr>
              <a:t>καθώς και ολόκληρη η Μεσόγειος. </a:t>
            </a:r>
          </a:p>
        </p:txBody>
      </p:sp>
    </p:spTree>
  </p:cSld>
  <p:clrMapOvr>
    <a:masterClrMapping/>
  </p:clrMapOvr>
  <p:transition spd="slow" advTm="6000">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Αρχαίο θέατρο Αχαρνών.jpg"/>
          <p:cNvPicPr>
            <a:picLocks noChangeAspect="1"/>
          </p:cNvPicPr>
          <p:nvPr/>
        </p:nvPicPr>
        <p:blipFill>
          <a:blip r:embed="rId2" cstate="print"/>
          <a:stretch>
            <a:fillRect/>
          </a:stretch>
        </p:blipFill>
        <p:spPr>
          <a:xfrm>
            <a:off x="0" y="0"/>
            <a:ext cx="9324528" cy="7049343"/>
          </a:xfrm>
          <a:prstGeom prst="rect">
            <a:avLst/>
          </a:prstGeom>
        </p:spPr>
      </p:pic>
      <p:sp>
        <p:nvSpPr>
          <p:cNvPr id="2" name="1 - Τίτλος"/>
          <p:cNvSpPr>
            <a:spLocks noGrp="1"/>
          </p:cNvSpPr>
          <p:nvPr>
            <p:ph type="title"/>
          </p:nvPr>
        </p:nvSpPr>
        <p:spPr>
          <a:xfrm>
            <a:off x="251520" y="2564904"/>
            <a:ext cx="8553128" cy="1143000"/>
          </a:xfrm>
        </p:spPr>
        <p:txBody>
          <a:bodyPr>
            <a:normAutofit fontScale="90000"/>
          </a:bodyPr>
          <a:lstStyle/>
          <a:p>
            <a:r>
              <a:rPr lang="el-GR" b="1" dirty="0" smtClean="0">
                <a:solidFill>
                  <a:srgbClr val="FFC000"/>
                </a:solidFill>
                <a:latin typeface="Arial Unicode MS" pitchFamily="34" charset="-128"/>
                <a:ea typeface="Arial Unicode MS" pitchFamily="34" charset="-128"/>
                <a:cs typeface="Arial Unicode MS" pitchFamily="34" charset="-128"/>
              </a:rPr>
              <a:t>Στον 5ο </a:t>
            </a:r>
            <a:r>
              <a:rPr lang="el-GR" b="1" dirty="0" err="1" smtClean="0">
                <a:solidFill>
                  <a:srgbClr val="FFC000"/>
                </a:solidFill>
                <a:latin typeface="Arial Unicode MS" pitchFamily="34" charset="-128"/>
                <a:ea typeface="Arial Unicode MS" pitchFamily="34" charset="-128"/>
                <a:cs typeface="Arial Unicode MS" pitchFamily="34" charset="-128"/>
              </a:rPr>
              <a:t>π.Χ.</a:t>
            </a:r>
            <a:r>
              <a:rPr lang="el-GR" b="1" dirty="0" smtClean="0">
                <a:solidFill>
                  <a:srgbClr val="FFC000"/>
                </a:solidFill>
                <a:latin typeface="Arial Unicode MS" pitchFamily="34" charset="-128"/>
                <a:ea typeface="Arial Unicode MS" pitchFamily="34" charset="-128"/>
                <a:cs typeface="Arial Unicode MS" pitchFamily="34" charset="-128"/>
              </a:rPr>
              <a:t> αιώνα, </a:t>
            </a:r>
            <a:r>
              <a:rPr lang="el-GR" b="1" dirty="0">
                <a:solidFill>
                  <a:srgbClr val="FFC000"/>
                </a:solidFill>
                <a:latin typeface="Arial Unicode MS" pitchFamily="34" charset="-128"/>
                <a:ea typeface="Arial Unicode MS" pitchFamily="34" charset="-128"/>
                <a:cs typeface="Arial Unicode MS" pitchFamily="34" charset="-128"/>
              </a:rPr>
              <a:t>οι βασικές αρχές σχεδίασης του ελληνικού θεάτρου είχαν φτάσει ήδη σε αρκετά υψηλό </a:t>
            </a:r>
            <a:r>
              <a:rPr lang="el-GR" b="1" dirty="0" smtClean="0">
                <a:solidFill>
                  <a:srgbClr val="FFC000"/>
                </a:solidFill>
                <a:latin typeface="Arial Unicode MS" pitchFamily="34" charset="-128"/>
                <a:ea typeface="Arial Unicode MS" pitchFamily="34" charset="-128"/>
                <a:cs typeface="Arial Unicode MS" pitchFamily="34" charset="-128"/>
              </a:rPr>
              <a:t>επίπεδο έχοντας ξεκινήσει από μια απλή διαμόρφωση της χωμάτινης πλαγιάς εμπρός από μια επίπεδη περιοχή.</a:t>
            </a:r>
            <a:endParaRPr lang="el-GR" b="1" dirty="0">
              <a:solidFill>
                <a:srgbClr val="FFC000"/>
              </a:solidFill>
              <a:latin typeface="Arial Unicode MS" pitchFamily="34" charset="-128"/>
              <a:ea typeface="Arial Unicode MS" pitchFamily="34" charset="-128"/>
              <a:cs typeface="Arial Unicode MS" pitchFamily="34" charset="-128"/>
            </a:endParaRPr>
          </a:p>
        </p:txBody>
      </p:sp>
    </p:spTree>
  </p:cSld>
  <p:clrMapOvr>
    <a:masterClrMapping/>
  </p:clrMapOvr>
  <p:transition spd="slow" advTm="6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ΑΡΧΑΙΟ ΘΕΑΤΡΟ ΔΗΛΟΥ.jpg"/>
          <p:cNvPicPr>
            <a:picLocks noChangeAspect="1"/>
          </p:cNvPicPr>
          <p:nvPr/>
        </p:nvPicPr>
        <p:blipFill>
          <a:blip r:embed="rId2" cstate="print"/>
          <a:stretch>
            <a:fillRect/>
          </a:stretch>
        </p:blipFill>
        <p:spPr>
          <a:xfrm>
            <a:off x="0" y="0"/>
            <a:ext cx="9468544" cy="7094125"/>
          </a:xfrm>
          <a:prstGeom prst="rect">
            <a:avLst/>
          </a:prstGeom>
        </p:spPr>
      </p:pic>
      <p:sp>
        <p:nvSpPr>
          <p:cNvPr id="2" name="1 - Τίτλος"/>
          <p:cNvSpPr>
            <a:spLocks noGrp="1"/>
          </p:cNvSpPr>
          <p:nvPr>
            <p:ph type="title"/>
          </p:nvPr>
        </p:nvSpPr>
        <p:spPr>
          <a:xfrm>
            <a:off x="251520" y="2996952"/>
            <a:ext cx="9145016" cy="648072"/>
          </a:xfrm>
        </p:spPr>
        <p:txBody>
          <a:bodyPr>
            <a:normAutofit fontScale="90000"/>
          </a:bodyPr>
          <a:lstStyle/>
          <a:p>
            <a:r>
              <a:rPr lang="el-GR" sz="3600" b="1" dirty="0">
                <a:solidFill>
                  <a:srgbClr val="FFFFCC"/>
                </a:solidFill>
                <a:latin typeface="Arial Unicode MS" pitchFamily="34" charset="-128"/>
                <a:ea typeface="Arial Unicode MS" pitchFamily="34" charset="-128"/>
                <a:cs typeface="Arial Unicode MS" pitchFamily="34" charset="-128"/>
              </a:rPr>
              <a:t>Διότι ο σχεδιασμός τους  επηρεάστηκε σημαντικά από την ακουστική η οποία την περίοδο αυτή διαμορφώνεται ήδη ως επιστήμη. Ιδιαίτερα κατά το τέλος του 4ου π.χ. αιώνα συμβαίνει η “μεταπήδηση” από τις θεωρίες των Πυθαγορείων στις Αριστοτελικές θεωρίες και αυτή δίνει σημαντική ώθηση στην εξέλιξη των </a:t>
            </a:r>
            <a:r>
              <a:rPr lang="el-GR" sz="3600" b="1" dirty="0" smtClean="0">
                <a:solidFill>
                  <a:srgbClr val="FFFFCC"/>
                </a:solidFill>
                <a:latin typeface="Arial Unicode MS" pitchFamily="34" charset="-128"/>
                <a:ea typeface="Arial Unicode MS" pitchFamily="34" charset="-128"/>
                <a:cs typeface="Arial Unicode MS" pitchFamily="34" charset="-128"/>
              </a:rPr>
              <a:t>θεωριών </a:t>
            </a:r>
            <a:r>
              <a:rPr lang="el-GR" sz="3600" b="1" dirty="0">
                <a:solidFill>
                  <a:srgbClr val="FFFFCC"/>
                </a:solidFill>
                <a:latin typeface="Arial Unicode MS" pitchFamily="34" charset="-128"/>
                <a:ea typeface="Arial Unicode MS" pitchFamily="34" charset="-128"/>
                <a:cs typeface="Arial Unicode MS" pitchFamily="34" charset="-128"/>
              </a:rPr>
              <a:t>της μουσικής και της ακουστικής.</a:t>
            </a:r>
            <a:r>
              <a:rPr lang="el-GR" dirty="0">
                <a:solidFill>
                  <a:srgbClr val="FFFFCC"/>
                </a:solidFill>
                <a:latin typeface="Arial Unicode MS" pitchFamily="34" charset="-128"/>
                <a:ea typeface="Arial Unicode MS" pitchFamily="34" charset="-128"/>
                <a:cs typeface="Arial Unicode MS" pitchFamily="34" charset="-128"/>
              </a:rPr>
              <a:t/>
            </a:r>
            <a:br>
              <a:rPr lang="el-GR" dirty="0">
                <a:solidFill>
                  <a:srgbClr val="FFFFCC"/>
                </a:solidFill>
                <a:latin typeface="Arial Unicode MS" pitchFamily="34" charset="-128"/>
                <a:ea typeface="Arial Unicode MS" pitchFamily="34" charset="-128"/>
                <a:cs typeface="Arial Unicode MS" pitchFamily="34" charset="-128"/>
              </a:rPr>
            </a:br>
            <a:endParaRPr lang="el-GR" dirty="0">
              <a:solidFill>
                <a:srgbClr val="FFFFCC"/>
              </a:solidFill>
              <a:latin typeface="Arial Unicode MS" pitchFamily="34" charset="-128"/>
              <a:ea typeface="Arial Unicode MS" pitchFamily="34" charset="-128"/>
              <a:cs typeface="Arial Unicode MS" pitchFamily="34" charset="-128"/>
            </a:endParaRPr>
          </a:p>
        </p:txBody>
      </p:sp>
    </p:spTree>
  </p:cSld>
  <p:clrMapOvr>
    <a:masterClrMapping/>
  </p:clrMapOvr>
  <p:transition spd="slow" advTm="10000">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Αριαδνη\Pictures\θεατρα\απο βικι 2.png"/>
          <p:cNvPicPr>
            <a:picLocks noChangeAspect="1" noChangeArrowheads="1"/>
          </p:cNvPicPr>
          <p:nvPr/>
        </p:nvPicPr>
        <p:blipFill>
          <a:blip r:embed="rId2" cstate="print"/>
          <a:srcRect/>
          <a:stretch>
            <a:fillRect/>
          </a:stretch>
        </p:blipFill>
        <p:spPr bwMode="auto">
          <a:xfrm>
            <a:off x="-612576" y="0"/>
            <a:ext cx="10297144" cy="7004669"/>
          </a:xfrm>
          <a:prstGeom prst="rect">
            <a:avLst/>
          </a:prstGeom>
          <a:noFill/>
        </p:spPr>
      </p:pic>
    </p:spTree>
  </p:cSld>
  <p:clrMapOvr>
    <a:masterClrMapping/>
  </p:clrMapOvr>
  <p:transition spd="slow" advTm="5000">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ΑΡΧΑΙΟ ΘΕΑΤΡΟ ΔΙΟΝΥΣΟΥ.jpg"/>
          <p:cNvPicPr>
            <a:picLocks noChangeAspect="1"/>
          </p:cNvPicPr>
          <p:nvPr/>
        </p:nvPicPr>
        <p:blipFill>
          <a:blip r:embed="rId2" cstate="print"/>
          <a:stretch>
            <a:fillRect/>
          </a:stretch>
        </p:blipFill>
        <p:spPr>
          <a:xfrm>
            <a:off x="-184781" y="0"/>
            <a:ext cx="9328781" cy="6858000"/>
          </a:xfrm>
          <a:prstGeom prst="rect">
            <a:avLst/>
          </a:prstGeom>
        </p:spPr>
      </p:pic>
      <p:sp>
        <p:nvSpPr>
          <p:cNvPr id="2" name="1 - Τίτλος"/>
          <p:cNvSpPr>
            <a:spLocks noGrp="1"/>
          </p:cNvSpPr>
          <p:nvPr>
            <p:ph type="title"/>
          </p:nvPr>
        </p:nvSpPr>
        <p:spPr>
          <a:xfrm>
            <a:off x="539552" y="2780928"/>
            <a:ext cx="8229600" cy="1143000"/>
          </a:xfrm>
        </p:spPr>
        <p:txBody>
          <a:bodyPr>
            <a:normAutofit fontScale="90000"/>
          </a:bodyPr>
          <a:lstStyle/>
          <a:p>
            <a:r>
              <a:rPr lang="el-GR" sz="3200" b="1" dirty="0">
                <a:solidFill>
                  <a:schemeClr val="bg1"/>
                </a:solidFill>
                <a:latin typeface="Arial Unicode MS" pitchFamily="34" charset="-128"/>
                <a:ea typeface="Arial Unicode MS" pitchFamily="34" charset="-128"/>
                <a:cs typeface="Arial Unicode MS" pitchFamily="34" charset="-128"/>
              </a:rPr>
              <a:t>Από αυτές τις διαφωτιστικές περιγραφές του Βιτρούβιου μπορούσαν πια να φανταστούν τα περίφημα αγγεία ως σφαιρικά ίσως στο σχήμα, μεταλλικά, που το κέλυφός τους να δονείται στις περιγραφόμενες νότες του </a:t>
            </a:r>
            <a:r>
              <a:rPr lang="el-GR" sz="3200" b="1" dirty="0" err="1">
                <a:solidFill>
                  <a:schemeClr val="bg1"/>
                </a:solidFill>
                <a:latin typeface="Arial Unicode MS" pitchFamily="34" charset="-128"/>
                <a:ea typeface="Arial Unicode MS" pitchFamily="34" charset="-128"/>
                <a:cs typeface="Arial Unicode MS" pitchFamily="34" charset="-128"/>
              </a:rPr>
              <a:t>εναρμόνιου</a:t>
            </a:r>
            <a:r>
              <a:rPr lang="el-GR" sz="3200" b="1" dirty="0">
                <a:solidFill>
                  <a:schemeClr val="bg1"/>
                </a:solidFill>
                <a:latin typeface="Arial Unicode MS" pitchFamily="34" charset="-128"/>
                <a:ea typeface="Arial Unicode MS" pitchFamily="34" charset="-128"/>
                <a:cs typeface="Arial Unicode MS" pitchFamily="34" charset="-128"/>
              </a:rPr>
              <a:t> γένους, και σε τέτοια μαθηματική αναλογία μεταξύ τους ώστε να μεταδίδεται ενέργεια από το ένα στο άλλο αποτελώντας ένα ενεργό ηχητικό σύνολο. Έτσι που η συμβολή τους στην τελική ακουστική του χώρου να μην είναι απαραίτητα </a:t>
            </a:r>
            <a:r>
              <a:rPr lang="el-GR" sz="3200" b="1" dirty="0" err="1">
                <a:solidFill>
                  <a:schemeClr val="bg1"/>
                </a:solidFill>
                <a:latin typeface="Arial Unicode MS" pitchFamily="34" charset="-128"/>
                <a:ea typeface="Arial Unicode MS" pitchFamily="34" charset="-128"/>
                <a:cs typeface="Arial Unicode MS" pitchFamily="34" charset="-128"/>
              </a:rPr>
              <a:t>ηχοαπορροφητική</a:t>
            </a:r>
            <a:r>
              <a:rPr lang="el-GR" sz="3200" b="1" dirty="0">
                <a:solidFill>
                  <a:schemeClr val="bg1"/>
                </a:solidFill>
                <a:latin typeface="Arial Unicode MS" pitchFamily="34" charset="-128"/>
                <a:ea typeface="Arial Unicode MS" pitchFamily="34" charset="-128"/>
                <a:cs typeface="Arial Unicode MS" pitchFamily="34" charset="-128"/>
              </a:rPr>
              <a:t>.</a:t>
            </a:r>
            <a:r>
              <a:rPr lang="el-GR" sz="3200" b="1" dirty="0">
                <a:latin typeface="Arial Unicode MS" pitchFamily="34" charset="-128"/>
                <a:ea typeface="Arial Unicode MS" pitchFamily="34" charset="-128"/>
                <a:cs typeface="Arial Unicode MS" pitchFamily="34" charset="-128"/>
              </a:rPr>
              <a:t/>
            </a:r>
            <a:br>
              <a:rPr lang="el-GR" sz="3200" b="1" dirty="0">
                <a:latin typeface="Arial Unicode MS" pitchFamily="34" charset="-128"/>
                <a:ea typeface="Arial Unicode MS" pitchFamily="34" charset="-128"/>
                <a:cs typeface="Arial Unicode MS" pitchFamily="34" charset="-128"/>
              </a:rPr>
            </a:br>
            <a:endParaRPr lang="el-GR" sz="3200" b="1" dirty="0">
              <a:latin typeface="Arial Unicode MS" pitchFamily="34" charset="-128"/>
              <a:ea typeface="Arial Unicode MS" pitchFamily="34" charset="-128"/>
              <a:cs typeface="Arial Unicode MS" pitchFamily="34" charset="-128"/>
            </a:endParaRPr>
          </a:p>
        </p:txBody>
      </p:sp>
    </p:spTree>
  </p:cSld>
  <p:clrMapOvr>
    <a:masterClrMapping/>
  </p:clrMapOvr>
  <p:transition spd="slow" advTm="1200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ΑΡΧΑΙΟ ΘΕΑΤΡΟ ΑΣΚΛΗΠΙΕΙΟΥ ΕΠΙΔΑΥΡΟΥ.jpg"/>
          <p:cNvPicPr>
            <a:picLocks noChangeAspect="1"/>
          </p:cNvPicPr>
          <p:nvPr/>
        </p:nvPicPr>
        <p:blipFill>
          <a:blip r:embed="rId2" cstate="print"/>
          <a:stretch>
            <a:fillRect/>
          </a:stretch>
        </p:blipFill>
        <p:spPr>
          <a:xfrm>
            <a:off x="-324544" y="0"/>
            <a:ext cx="10175650" cy="7029400"/>
          </a:xfrm>
          <a:prstGeom prst="rect">
            <a:avLst/>
          </a:prstGeom>
        </p:spPr>
      </p:pic>
      <p:sp>
        <p:nvSpPr>
          <p:cNvPr id="2" name="1 - Τίτλος"/>
          <p:cNvSpPr>
            <a:spLocks noGrp="1"/>
          </p:cNvSpPr>
          <p:nvPr>
            <p:ph type="title"/>
          </p:nvPr>
        </p:nvSpPr>
        <p:spPr>
          <a:xfrm>
            <a:off x="0" y="2708920"/>
            <a:ext cx="9093696" cy="926976"/>
          </a:xfrm>
        </p:spPr>
        <p:txBody>
          <a:bodyPr>
            <a:normAutofit fontScale="90000"/>
          </a:bodyPr>
          <a:lstStyle/>
          <a:p>
            <a:r>
              <a:rPr lang="el-GR" b="1" dirty="0">
                <a:solidFill>
                  <a:srgbClr val="EB257A"/>
                </a:solidFill>
                <a:latin typeface="Arial Unicode MS" pitchFamily="34" charset="-128"/>
                <a:ea typeface="Arial Unicode MS" pitchFamily="34" charset="-128"/>
                <a:cs typeface="Arial Unicode MS" pitchFamily="34" charset="-128"/>
              </a:rPr>
              <a:t>Μ</a:t>
            </a:r>
            <a:r>
              <a:rPr lang="el-GR" b="1" dirty="0" smtClean="0">
                <a:solidFill>
                  <a:srgbClr val="EB257A"/>
                </a:solidFill>
                <a:latin typeface="Arial Unicode MS" pitchFamily="34" charset="-128"/>
                <a:ea typeface="Arial Unicode MS" pitchFamily="34" charset="-128"/>
                <a:cs typeface="Arial Unicode MS" pitchFamily="34" charset="-128"/>
              </a:rPr>
              <a:t>ε την </a:t>
            </a:r>
            <a:r>
              <a:rPr lang="el-GR" b="1" dirty="0">
                <a:solidFill>
                  <a:srgbClr val="EB257A"/>
                </a:solidFill>
                <a:latin typeface="Arial Unicode MS" pitchFamily="34" charset="-128"/>
                <a:ea typeface="Arial Unicode MS" pitchFamily="34" charset="-128"/>
                <a:cs typeface="Arial Unicode MS" pitchFamily="34" charset="-128"/>
              </a:rPr>
              <a:t>πάροδο του χρόνου, τα αρχαία ελληνικά θέατρα, τόσο ως προς τη γεωμετρία όσο και ως προς τη λειτουργία και τη δυνατότητα υποστήριξης  παραστάσεων, μετατράπηκαν σε περίτεχνα κτίσματα, υψηλής αισθητικής και κατασκευαστικής τεχνολογίας</a:t>
            </a:r>
          </a:p>
        </p:txBody>
      </p:sp>
    </p:spTree>
  </p:cSld>
  <p:clrMapOvr>
    <a:masterClrMapping/>
  </p:clrMapOvr>
  <p:transition spd="slow" advTm="7000">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Αρχαίο θέατρο Καρθαίας Κέας.jpg"/>
          <p:cNvPicPr>
            <a:picLocks noChangeAspect="1"/>
          </p:cNvPicPr>
          <p:nvPr/>
        </p:nvPicPr>
        <p:blipFill>
          <a:blip r:embed="rId2" cstate="print"/>
          <a:stretch>
            <a:fillRect/>
          </a:stretch>
        </p:blipFill>
        <p:spPr>
          <a:xfrm>
            <a:off x="0" y="0"/>
            <a:ext cx="9612560" cy="7209420"/>
          </a:xfrm>
          <a:prstGeom prst="rect">
            <a:avLst/>
          </a:prstGeom>
        </p:spPr>
      </p:pic>
      <p:sp>
        <p:nvSpPr>
          <p:cNvPr id="2" name="1 - Τίτλος"/>
          <p:cNvSpPr>
            <a:spLocks noGrp="1"/>
          </p:cNvSpPr>
          <p:nvPr>
            <p:ph type="title"/>
          </p:nvPr>
        </p:nvSpPr>
        <p:spPr>
          <a:xfrm>
            <a:off x="323528" y="2708920"/>
            <a:ext cx="8661648" cy="1143000"/>
          </a:xfrm>
        </p:spPr>
        <p:txBody>
          <a:bodyPr>
            <a:normAutofit fontScale="90000"/>
          </a:bodyPr>
          <a:lstStyle/>
          <a:p>
            <a:r>
              <a:rPr lang="el-GR" b="1" dirty="0">
                <a:solidFill>
                  <a:srgbClr val="00FFFF"/>
                </a:solidFill>
                <a:latin typeface="Arial Unicode MS" pitchFamily="34" charset="-128"/>
                <a:ea typeface="Arial Unicode MS" pitchFamily="34" charset="-128"/>
                <a:cs typeface="Arial Unicode MS" pitchFamily="34" charset="-128"/>
              </a:rPr>
              <a:t>Τ</a:t>
            </a:r>
            <a:r>
              <a:rPr lang="el-GR" b="1" dirty="0" smtClean="0">
                <a:solidFill>
                  <a:srgbClr val="00FFFF"/>
                </a:solidFill>
                <a:latin typeface="Arial Unicode MS" pitchFamily="34" charset="-128"/>
                <a:ea typeface="Arial Unicode MS" pitchFamily="34" charset="-128"/>
                <a:cs typeface="Arial Unicode MS" pitchFamily="34" charset="-128"/>
              </a:rPr>
              <a:t>ο </a:t>
            </a:r>
            <a:r>
              <a:rPr lang="el-GR" b="1" dirty="0">
                <a:solidFill>
                  <a:srgbClr val="00FFFF"/>
                </a:solidFill>
                <a:latin typeface="Arial Unicode MS" pitchFamily="34" charset="-128"/>
                <a:ea typeface="Arial Unicode MS" pitchFamily="34" charset="-128"/>
                <a:cs typeface="Arial Unicode MS" pitchFamily="34" charset="-128"/>
              </a:rPr>
              <a:t>αμφιθέατρο είναι ρωμαϊκό κατασκεύασμα που προήλθε από την ένωση δύο ελληνικών </a:t>
            </a:r>
            <a:r>
              <a:rPr lang="el-GR" b="1" dirty="0" err="1">
                <a:solidFill>
                  <a:srgbClr val="00FFFF"/>
                </a:solidFill>
                <a:latin typeface="Arial Unicode MS" pitchFamily="34" charset="-128"/>
                <a:ea typeface="Arial Unicode MS" pitchFamily="34" charset="-128"/>
                <a:cs typeface="Arial Unicode MS" pitchFamily="34" charset="-128"/>
              </a:rPr>
              <a:t>αντιτακτών</a:t>
            </a:r>
            <a:r>
              <a:rPr lang="el-GR" b="1" dirty="0">
                <a:solidFill>
                  <a:srgbClr val="00FFFF"/>
                </a:solidFill>
                <a:latin typeface="Arial Unicode MS" pitchFamily="34" charset="-128"/>
                <a:ea typeface="Arial Unicode MS" pitchFamily="34" charset="-128"/>
                <a:cs typeface="Arial Unicode MS" pitchFamily="34" charset="-128"/>
              </a:rPr>
              <a:t> θεάτρων που πιθανώς να κατασκευάστηκαν για να καλύπτουν μεγάλο χρόνο παραστάσεων έτσι ώστε οι θεατές να μην έχουν τις ακτίνες του ήλιου αντίθετα.</a:t>
            </a:r>
          </a:p>
        </p:txBody>
      </p:sp>
    </p:spTree>
  </p:cSld>
  <p:clrMapOvr>
    <a:masterClrMapping/>
  </p:clrMapOvr>
  <p:transition spd="slow" advTm="6000">
    <p:cover dir="lu"/>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619</Words>
  <Application>Microsoft Office PowerPoint</Application>
  <PresentationFormat>Προβολή στην οθόνη (4:3)</PresentationFormat>
  <Paragraphs>18</Paragraphs>
  <Slides>19</Slides>
  <Notes>1</Notes>
  <HiddenSlides>0</HiddenSlides>
  <MMClips>1</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Αρχιτεκτονική στα αρχαία θέατρα και αμφιθέατρα </vt:lpstr>
      <vt:lpstr>Τα κύρια μέρη του αρχαίου ελληνικού θεάτρου ήταν η σκηνή, η ορχήστρα και το κοίλον, με τα ακόλουθα επιμέρους μέρη που ηταν τα εξής: οι Αναλημματικοί τοίχοι, οι Αντηρίδες, Διάδρομοι, τα Διαζώματα, τα Εδώλια, το Επιθεάτρον, η Εύριπος, ο Εξώστης, η Θυμέλη, τα Καθίσματα, οι Κερκίδες, τα Παρασκήνια, οι Πάροδοι, η Προεδρία και οι Τρεις πύλες. </vt:lpstr>
      <vt:lpstr>Σημαντικά θέατρα υπήρξαν πολλά όμως από αυτά μας διασώζονται ελάχιστα υπ αριθμών 320 από τα 1000 ( περίπου δηλαδή) που υπολογίζεται ότι είχε η Ελλάδα, καθώς και ολόκληρη η Μεσόγειος. </vt:lpstr>
      <vt:lpstr>Στον 5ο π.Χ. αιώνα, οι βασικές αρχές σχεδίασης του ελληνικού θεάτρου είχαν φτάσει ήδη σε αρκετά υψηλό επίπεδο έχοντας ξεκινήσει από μια απλή διαμόρφωση της χωμάτινης πλαγιάς εμπρός από μια επίπεδη περιοχή.</vt:lpstr>
      <vt:lpstr>Διότι ο σχεδιασμός τους  επηρεάστηκε σημαντικά από την ακουστική η οποία την περίοδο αυτή διαμορφώνεται ήδη ως επιστήμη. Ιδιαίτερα κατά το τέλος του 4ου π.χ. αιώνα συμβαίνει η “μεταπήδηση” από τις θεωρίες των Πυθαγορείων στις Αριστοτελικές θεωρίες και αυτή δίνει σημαντική ώθηση στην εξέλιξη των θεωριών της μουσικής και της ακουστικής. </vt:lpstr>
      <vt:lpstr>Παρουσίαση του PowerPoint</vt:lpstr>
      <vt:lpstr>Από αυτές τις διαφωτιστικές περιγραφές του Βιτρούβιου μπορούσαν πια να φανταστούν τα περίφημα αγγεία ως σφαιρικά ίσως στο σχήμα, μεταλλικά, που το κέλυφός τους να δονείται στις περιγραφόμενες νότες του εναρμόνιου γένους, και σε τέτοια μαθηματική αναλογία μεταξύ τους ώστε να μεταδίδεται ενέργεια από το ένα στο άλλο αποτελώντας ένα ενεργό ηχητικό σύνολο. Έτσι που η συμβολή τους στην τελική ακουστική του χώρου να μην είναι απαραίτητα ηχοαπορροφητική. </vt:lpstr>
      <vt:lpstr>Με την πάροδο του χρόνου, τα αρχαία ελληνικά θέατρα, τόσο ως προς τη γεωμετρία όσο και ως προς τη λειτουργία και τη δυνατότητα υποστήριξης  παραστάσεων, μετατράπηκαν σε περίτεχνα κτίσματα, υψηλής αισθητικής και κατασκευαστικής τεχνολογίας</vt:lpstr>
      <vt:lpstr>Το αμφιθέατρο είναι ρωμαϊκό κατασκεύασμα που προήλθε από την ένωση δύο ελληνικών αντιτακτών θεάτρων που πιθανώς να κατασκευάστηκαν για να καλύπτουν μεγάλο χρόνο παραστάσεων έτσι ώστε οι θεατές να μην έχουν τις ακτίνες του ήλιου αντίθετα.</vt:lpstr>
      <vt:lpstr>Το πρώτο αμφιθέατρο κατασκευάσθηκε το 59 π.Χ. στη Ρώμη από τον Sribonius Curio που ήταν ξύλινο με μεγάλη  παλαίστρα προερχόμενη από την ένωση δύο ορχηστρών. Το διπλό αυτό θέατρο (είδος θεάτρου) τελειοποιήθηκε από τον Καίσαρα όπου και ονομάσθηκε Αμφιθέατρο για το σχήμα και τη διάταξή του.</vt:lpstr>
      <vt:lpstr>Το Ωδείο έχει όλα τα βασικά μέρη του θεάτρου, κοίλο, ορχήστρα  (όπως και στα θέατρα της ρωμαϊκής εποχής, η ορχήστρα είχε ημικυκλικό σχήμα), προσκήνιο, σκηνή  (το σκηνικό οικοδόμημα βρισκόταν υπερυψωμένο στο βάθος της σκηνής και συνήθως είναι πλακόστρωτη και χωρίζεται με ημικυκλικό θωράκιο από το κοίλο), παρασκήνια και αρκετές σειρές καθισμάτων που δύνανται να φιλοξενηθούν 3000 με 5000 θεατές.</vt:lpstr>
      <vt:lpstr>Παρουσίαση του PowerPoint</vt:lpstr>
      <vt:lpstr>Από τα διάφορα ευρήματα των ανασκαφών, όπως κρανία ανθρώπων και ταύρων, πιθανολογείται ότι ο χώρος χρησιμοποιήθηκε και για μονομαχίες και ταυρομαχίες όπως ακριβώς συνέβαινε και με τα ρωμαϊκά αμφιθέατρα-ωδεία.  </vt:lpstr>
      <vt:lpstr>Τα αρχαία θέατρα είτε με την αρχική τους μορφή, είτε ως αμφιθέατρα, είτε με την σημερινή τους εμφάνιση που όλοι μας γνωρίζουμε, αποτέλεσαν πηγή έμπνευσης όλων των  πολιτισμών ανεξαρτήτως της γεωγραφικής τους κατανομής.</vt:lpstr>
      <vt:lpstr>Έτσι αφού διαδόθηκε η χρήση τους, διαμορφώθηκε μια καινούργια αρχιτεκτονική όψη με αποτέλεσμα τα υπαίθρια θέατρα και στην συνέχεια ωδεία (που αν και εμφανίστηκαν πολύ αργότερα και ήταν σκεπαστά, μπορούμε να λάβουμε σοβαρά υπ’ όψιν μας τον τρόπο κατασκευής τους) επηρεάστηκα εις το έπακρον και συνεχίζουν να εμπνέουν  πολλές αρχιτεκτονικές δημιουργίες του σήμερα με θαυμαστό τρόπο.   </vt:lpstr>
      <vt:lpstr>Όνομα δημιουργού: Αριάδνη-Σοφία Κούρη Όνομα βοηθών: Φυγαλία-Μαρία Ζώνγκα, Βανέσσα-Μαρία Ζαχαριάδη, Ελένη Κοχείλη, Ιωάννα Κασδοβασίλη Τάξη: Α’ 2 Έτος: 2012-2013 Υπ. Καθηγήτρια: Κ. Τζάμου </vt:lpstr>
      <vt:lpstr>Βιβλιογραφία    Βικιπαίδεια,  2012, διαδικτυακή κοινότητα, διαθέσιμη στο:  (http://el.wikipedia.org/wiki/%CE%91%CE%BC%CF%86%CE%B9%CE%B8%CE%AD%CE%B1%CF%84%CF%81%CE%BF)  (http://www.elabs.dreamhosters.com/achaea/el/attractions/history/247-2010-01-19-08-48-20)  Διάζωμα, διαδικτυακή κοινότητα, διαθέσιμη στο: (http://www.diazoma.gr/GR/Page_01-01.asp?Reset=1)  Εφημερίδα τα νέα, 1999, Ελευθερία Τραΐου υπεύθυνη «Επτά Ημερών»,διαθέσιμη στο: (http://wwk.kathimerini.gr/kath/7days/1999/08/01081999.pdf)   </vt:lpstr>
      <vt:lpstr>ΤΕΛΟΣ</vt:lpstr>
      <vt:lpstr>Ευχαριστούμε που μας παρακολουθήσατε κι ελπίζουμε να σας άρεσε!!!!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Αριαδνη</dc:creator>
  <cp:lastModifiedBy>Katerina</cp:lastModifiedBy>
  <cp:revision>18</cp:revision>
  <dcterms:created xsi:type="dcterms:W3CDTF">2012-11-06T13:39:43Z</dcterms:created>
  <dcterms:modified xsi:type="dcterms:W3CDTF">2012-11-08T19:07:39Z</dcterms:modified>
</cp:coreProperties>
</file>