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2" r:id="rId7"/>
    <p:sldId id="263" r:id="rId8"/>
    <p:sldId id="302" r:id="rId9"/>
    <p:sldId id="282" r:id="rId10"/>
    <p:sldId id="283" r:id="rId11"/>
    <p:sldId id="267" r:id="rId12"/>
    <p:sldId id="268" r:id="rId13"/>
    <p:sldId id="269" r:id="rId14"/>
    <p:sldId id="270" r:id="rId15"/>
    <p:sldId id="300" r:id="rId16"/>
    <p:sldId id="303" r:id="rId17"/>
    <p:sldId id="305" r:id="rId18"/>
    <p:sldId id="307" r:id="rId19"/>
    <p:sldId id="271" r:id="rId20"/>
    <p:sldId id="272" r:id="rId21"/>
    <p:sldId id="273" r:id="rId22"/>
    <p:sldId id="274" r:id="rId23"/>
    <p:sldId id="275" r:id="rId24"/>
    <p:sldId id="276" r:id="rId25"/>
    <p:sldId id="292" r:id="rId26"/>
    <p:sldId id="295" r:id="rId27"/>
    <p:sldId id="277" r:id="rId28"/>
    <p:sldId id="289" r:id="rId29"/>
    <p:sldId id="286" r:id="rId30"/>
    <p:sldId id="291" r:id="rId31"/>
    <p:sldId id="298" r:id="rId32"/>
    <p:sldId id="299" r:id="rId33"/>
    <p:sldId id="284" r:id="rId34"/>
    <p:sldId id="301" r:id="rId35"/>
    <p:sldId id="308" r:id="rId36"/>
    <p:sldId id="309" r:id="rId37"/>
    <p:sldId id="310" r:id="rId38"/>
    <p:sldId id="279" r:id="rId39"/>
    <p:sldId id="280" r:id="rId40"/>
    <p:sldId id="281" r:id="rId4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A4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24" autoAdjust="0"/>
  </p:normalViewPr>
  <p:slideViewPr>
    <p:cSldViewPr>
      <p:cViewPr varScale="1">
        <p:scale>
          <a:sx n="69" d="100"/>
          <a:sy n="69" d="100"/>
        </p:scale>
        <p:origin x="-1434" y="-102"/>
      </p:cViewPr>
      <p:guideLst>
        <p:guide orient="horz" pos="2160"/>
        <p:guide pos="2880"/>
      </p:guideLst>
    </p:cSldViewPr>
  </p:slideViewPr>
  <p:outlineViewPr>
    <p:cViewPr>
      <p:scale>
        <a:sx n="33" d="100"/>
        <a:sy n="33" d="100"/>
      </p:scale>
      <p:origin x="0" y="61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ACCE1C32-DCC6-4B48-A809-C3AABEB1585B}" type="datetimeFigureOut">
              <a:rPr lang="el-GR" smtClean="0"/>
              <a:pPr/>
              <a:t>6/2/2013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2AACF3D-6411-425F-926E-B5032680DBE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CCE1C32-DCC6-4B48-A809-C3AABEB1585B}" type="datetimeFigureOut">
              <a:rPr lang="el-GR" smtClean="0"/>
              <a:pPr/>
              <a:t>6/2/2013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2AACF3D-6411-425F-926E-B5032680DBE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CCE1C32-DCC6-4B48-A809-C3AABEB1585B}" type="datetimeFigureOut">
              <a:rPr lang="el-GR" smtClean="0"/>
              <a:pPr/>
              <a:t>6/2/2013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2AACF3D-6411-425F-926E-B5032680DBE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ACCE1C32-DCC6-4B48-A809-C3AABEB1585B}" type="datetimeFigureOut">
              <a:rPr lang="el-GR" smtClean="0"/>
              <a:pPr/>
              <a:t>6/2/2013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2AACF3D-6411-425F-926E-B5032680DBE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CCE1C32-DCC6-4B48-A809-C3AABEB1585B}" type="datetimeFigureOut">
              <a:rPr lang="el-GR" smtClean="0"/>
              <a:pPr/>
              <a:t>6/2/2013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32AACF3D-6411-425F-926E-B5032680DBE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ACCE1C32-DCC6-4B48-A809-C3AABEB1585B}" type="datetimeFigureOut">
              <a:rPr lang="el-GR" smtClean="0"/>
              <a:pPr/>
              <a:t>6/2/2013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2AACF3D-6411-425F-926E-B5032680DBE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ACCE1C32-DCC6-4B48-A809-C3AABEB1585B}" type="datetimeFigureOut">
              <a:rPr lang="el-GR" smtClean="0"/>
              <a:pPr/>
              <a:t>6/2/2013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32AACF3D-6411-425F-926E-B5032680DBE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ACCE1C32-DCC6-4B48-A809-C3AABEB1585B}" type="datetimeFigureOut">
              <a:rPr lang="el-GR" smtClean="0"/>
              <a:pPr/>
              <a:t>6/2/2013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32AACF3D-6411-425F-926E-B5032680DBE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CCE1C32-DCC6-4B48-A809-C3AABEB1585B}" type="datetimeFigureOut">
              <a:rPr lang="el-GR" smtClean="0"/>
              <a:pPr/>
              <a:t>6/2/2013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32AACF3D-6411-425F-926E-B5032680DBE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CCE1C32-DCC6-4B48-A809-C3AABEB1585B}" type="datetimeFigureOut">
              <a:rPr lang="el-GR" smtClean="0"/>
              <a:pPr/>
              <a:t>6/2/2013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2AACF3D-6411-425F-926E-B5032680DBE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CCE1C32-DCC6-4B48-A809-C3AABEB1585B}" type="datetimeFigureOut">
              <a:rPr lang="el-GR" smtClean="0"/>
              <a:pPr/>
              <a:t>6/2/2013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32AACF3D-6411-425F-926E-B5032680DBE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CE1C32-DCC6-4B48-A809-C3AABEB1585B}" type="datetimeFigureOut">
              <a:rPr lang="el-GR" smtClean="0"/>
              <a:pPr/>
              <a:t>6/2/2013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AACF3D-6411-425F-926E-B5032680DBE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1.xml"/><Relationship Id="rId4" Type="http://schemas.openxmlformats.org/officeDocument/2006/relationships/image" Target="../media/image47.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50000"/>
          </a:schemeClr>
        </a:solid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smtClean="0">
                <a:solidFill>
                  <a:srgbClr val="FFFF00"/>
                </a:solidFill>
                <a:latin typeface="Times New Roman" pitchFamily="18" charset="0"/>
                <a:cs typeface="Times New Roman" pitchFamily="18" charset="0"/>
              </a:rPr>
              <a:t>   ΚΡΗΤΗ</a:t>
            </a:r>
            <a:r>
              <a:rPr lang="el-GR" dirty="0" smtClean="0">
                <a:latin typeface="Times New Roman" pitchFamily="18" charset="0"/>
                <a:cs typeface="Times New Roman" pitchFamily="18" charset="0"/>
              </a:rPr>
              <a:t>	</a:t>
            </a:r>
            <a:endParaRPr lang="el-GR" dirty="0">
              <a:latin typeface="Times New Roman" pitchFamily="18" charset="0"/>
              <a:cs typeface="Times New Roman" pitchFamily="18" charset="0"/>
            </a:endParaRPr>
          </a:p>
        </p:txBody>
      </p:sp>
      <p:sp>
        <p:nvSpPr>
          <p:cNvPr id="3" name="2 - Υπότιτλος"/>
          <p:cNvSpPr>
            <a:spLocks noGrp="1"/>
          </p:cNvSpPr>
          <p:nvPr>
            <p:ph type="subTitle" idx="1"/>
          </p:nvPr>
        </p:nvSpPr>
        <p:spPr/>
        <p:txBody>
          <a:bodyPr/>
          <a:lstStyle/>
          <a:p>
            <a:r>
              <a:rPr lang="el-GR" dirty="0" smtClean="0">
                <a:solidFill>
                  <a:srgbClr val="FFFF00"/>
                </a:solidFill>
              </a:rPr>
              <a:t>ΦΥΣΗ</a:t>
            </a:r>
            <a:r>
              <a:rPr lang="en-US" dirty="0" smtClean="0">
                <a:solidFill>
                  <a:srgbClr val="FFFF00"/>
                </a:solidFill>
              </a:rPr>
              <a:t> </a:t>
            </a:r>
            <a:r>
              <a:rPr lang="el-GR" dirty="0" smtClean="0">
                <a:solidFill>
                  <a:srgbClr val="FFFF00"/>
                </a:solidFill>
              </a:rPr>
              <a:t>–</a:t>
            </a:r>
            <a:r>
              <a:rPr lang="en-US" dirty="0" smtClean="0">
                <a:solidFill>
                  <a:srgbClr val="FFFF00"/>
                </a:solidFill>
              </a:rPr>
              <a:t> </a:t>
            </a:r>
            <a:r>
              <a:rPr lang="el-GR" dirty="0" smtClean="0">
                <a:solidFill>
                  <a:srgbClr val="FFFF00"/>
                </a:solidFill>
              </a:rPr>
              <a:t>ΑΝΘΡΩΠΟΙ</a:t>
            </a:r>
            <a:r>
              <a:rPr lang="en-US" dirty="0" smtClean="0">
                <a:solidFill>
                  <a:srgbClr val="FFFF00"/>
                </a:solidFill>
              </a:rPr>
              <a:t> </a:t>
            </a:r>
            <a:r>
              <a:rPr lang="el-GR" dirty="0" smtClean="0">
                <a:solidFill>
                  <a:srgbClr val="FFFF00"/>
                </a:solidFill>
              </a:rPr>
              <a:t>-</a:t>
            </a:r>
            <a:r>
              <a:rPr lang="en-US" dirty="0" smtClean="0">
                <a:solidFill>
                  <a:srgbClr val="FFFF00"/>
                </a:solidFill>
              </a:rPr>
              <a:t> </a:t>
            </a:r>
            <a:r>
              <a:rPr lang="el-GR" dirty="0" smtClean="0">
                <a:solidFill>
                  <a:srgbClr val="FFFF00"/>
                </a:solidFill>
              </a:rPr>
              <a:t>ΠΟΛΙΤΙΣΜΟΣ</a:t>
            </a:r>
            <a:endParaRPr lang="el-GR" dirty="0" smtClean="0">
              <a:solidFill>
                <a:srgbClr val="FFFF00"/>
              </a:solidFill>
            </a:endParaRPr>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7620" name="Picture 4" descr="xania1"/>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0" y="1988840"/>
            <a:ext cx="7772400" cy="1470025"/>
          </a:xfrm>
        </p:spPr>
        <p:txBody>
          <a:bodyPr>
            <a:normAutofit/>
          </a:bodyPr>
          <a:lstStyle/>
          <a:p>
            <a:r>
              <a:rPr lang="en-US" sz="100" dirty="0" smtClean="0"/>
              <a:t>a</a:t>
            </a:r>
            <a:endParaRPr lang="el-GR" sz="100" dirty="0"/>
          </a:p>
        </p:txBody>
      </p:sp>
      <p:sp>
        <p:nvSpPr>
          <p:cNvPr id="3" name="2 - Υπότιτλος"/>
          <p:cNvSpPr>
            <a:spLocks noGrp="1"/>
          </p:cNvSpPr>
          <p:nvPr>
            <p:ph type="subTitle" idx="1"/>
          </p:nvPr>
        </p:nvSpPr>
        <p:spPr>
          <a:xfrm>
            <a:off x="1403648" y="4077072"/>
            <a:ext cx="6400800" cy="1752600"/>
          </a:xfrm>
        </p:spPr>
        <p:txBody>
          <a:bodyPr>
            <a:normAutofit fontScale="62500" lnSpcReduction="20000"/>
          </a:bodyPr>
          <a:lstStyle/>
          <a:p>
            <a:r>
              <a:rPr lang="el-GR" dirty="0">
                <a:solidFill>
                  <a:srgbClr val="FFFF00"/>
                </a:solidFill>
              </a:rPr>
              <a:t>Ο Νομός Ρεθύμνης είναι ένας από τους 51 </a:t>
            </a:r>
            <a:r>
              <a:rPr lang="el-GR" dirty="0" smtClean="0">
                <a:solidFill>
                  <a:srgbClr val="FFFF00"/>
                </a:solidFill>
              </a:rPr>
              <a:t>νομούς</a:t>
            </a:r>
            <a:r>
              <a:rPr lang="el-GR" dirty="0">
                <a:solidFill>
                  <a:srgbClr val="FFFF00"/>
                </a:solidFill>
              </a:rPr>
              <a:t> της Ελλάδας και συγκεκριμένα ένας από τους 4 νομούς της Κρήτης, Βρίσκεται μεταξύ Ν. Χανίων (δυτικά) και Ν. </a:t>
            </a:r>
            <a:r>
              <a:rPr lang="el-GR" dirty="0" smtClean="0">
                <a:solidFill>
                  <a:srgbClr val="FFFF00"/>
                </a:solidFill>
              </a:rPr>
              <a:t>Ηρακλείου (</a:t>
            </a:r>
            <a:r>
              <a:rPr lang="el-GR" dirty="0">
                <a:solidFill>
                  <a:srgbClr val="FFFF00"/>
                </a:solidFill>
              </a:rPr>
              <a:t>ανατολικά). Βόρεια βρέχεται από το Κρητικό πέλαγος και νότια από το Λιβυκό πέλαγος. Πρωτεύουσα του είναι το Ρέθυμνο. </a:t>
            </a:r>
          </a:p>
          <a:p>
            <a:endParaRPr lang="el-GR" dirty="0">
              <a:solidFill>
                <a:schemeClr val="tx1"/>
              </a:solidFill>
            </a:endParaRPr>
          </a:p>
        </p:txBody>
      </p:sp>
      <p:pic>
        <p:nvPicPr>
          <p:cNvPr id="4" name="3 - Εικόνα" descr="n86.png"/>
          <p:cNvPicPr>
            <a:picLocks noChangeAspect="1"/>
          </p:cNvPicPr>
          <p:nvPr/>
        </p:nvPicPr>
        <p:blipFill>
          <a:blip r:embed="rId2" cstate="print"/>
          <a:stretch>
            <a:fillRect/>
          </a:stretch>
        </p:blipFill>
        <p:spPr>
          <a:xfrm>
            <a:off x="2987824" y="476672"/>
            <a:ext cx="3305944" cy="330594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FF00"/>
                </a:solidFill>
              </a:rPr>
              <a:t>Γεωγραφία και κλίμα </a:t>
            </a:r>
            <a:endParaRPr lang="el-GR" dirty="0">
              <a:solidFill>
                <a:srgbClr val="FFFF00"/>
              </a:solidFill>
            </a:endParaRPr>
          </a:p>
        </p:txBody>
      </p:sp>
      <p:sp>
        <p:nvSpPr>
          <p:cNvPr id="3" name="2 - Θέση περιεχομένου"/>
          <p:cNvSpPr>
            <a:spLocks noGrp="1"/>
          </p:cNvSpPr>
          <p:nvPr>
            <p:ph idx="1"/>
          </p:nvPr>
        </p:nvSpPr>
        <p:spPr/>
        <p:txBody>
          <a:bodyPr>
            <a:normAutofit fontScale="85000" lnSpcReduction="10000"/>
          </a:bodyPr>
          <a:lstStyle/>
          <a:p>
            <a:r>
              <a:rPr lang="el-GR" dirty="0" smtClean="0">
                <a:solidFill>
                  <a:srgbClr val="FFFF00"/>
                </a:solidFill>
              </a:rPr>
              <a:t>Το </a:t>
            </a:r>
            <a:r>
              <a:rPr lang="el-GR" dirty="0">
                <a:solidFill>
                  <a:srgbClr val="FFFF00"/>
                </a:solidFill>
              </a:rPr>
              <a:t>έδαφος του νομού κατά ποσοστό 65% είναι ορεινό, ένα ποσοστό περίπου 19% είναι ημιορεινό και το υπόλοιπο 16% είναι πεδινό. </a:t>
            </a:r>
            <a:endParaRPr lang="en-US" dirty="0" smtClean="0">
              <a:solidFill>
                <a:srgbClr val="FFFF00"/>
              </a:solidFill>
            </a:endParaRPr>
          </a:p>
          <a:p>
            <a:r>
              <a:rPr lang="el-GR" dirty="0" smtClean="0">
                <a:solidFill>
                  <a:srgbClr val="FFFF00"/>
                </a:solidFill>
              </a:rPr>
              <a:t>Στα </a:t>
            </a:r>
            <a:r>
              <a:rPr lang="el-GR" dirty="0">
                <a:solidFill>
                  <a:srgbClr val="FFFF00"/>
                </a:solidFill>
              </a:rPr>
              <a:t>ανατολικά του νομού δεσπόζει το όρος Ίδη, γνωστότερο ως Ψηλορείτης, με υψόμετρο 2.458 </a:t>
            </a:r>
            <a:r>
              <a:rPr lang="el-GR" dirty="0" smtClean="0">
                <a:solidFill>
                  <a:srgbClr val="FFFF00"/>
                </a:solidFill>
              </a:rPr>
              <a:t>μ.</a:t>
            </a:r>
          </a:p>
          <a:p>
            <a:r>
              <a:rPr lang="el-GR" dirty="0" smtClean="0">
                <a:solidFill>
                  <a:srgbClr val="FFFF00"/>
                </a:solidFill>
              </a:rPr>
              <a:t>Ο </a:t>
            </a:r>
            <a:r>
              <a:rPr lang="el-GR" dirty="0">
                <a:solidFill>
                  <a:srgbClr val="FFFF00"/>
                </a:solidFill>
              </a:rPr>
              <a:t>μεγαλύτερος ποταμός του νομού είναι ο </a:t>
            </a:r>
            <a:r>
              <a:rPr lang="el-GR" dirty="0" err="1">
                <a:solidFill>
                  <a:srgbClr val="FFFF00"/>
                </a:solidFill>
              </a:rPr>
              <a:t>Γεροπόταμος</a:t>
            </a:r>
            <a:r>
              <a:rPr lang="el-GR" dirty="0">
                <a:solidFill>
                  <a:srgbClr val="FFFF00"/>
                </a:solidFill>
              </a:rPr>
              <a:t> που πηγάζει από την Ίδη και εκβάλει στο Κρητικό </a:t>
            </a:r>
            <a:r>
              <a:rPr lang="el-GR" dirty="0" smtClean="0">
                <a:solidFill>
                  <a:srgbClr val="FFFF00"/>
                </a:solidFill>
              </a:rPr>
              <a:t>πέλαγος. </a:t>
            </a:r>
            <a:endParaRPr lang="el-GR" dirty="0" smtClean="0">
              <a:solidFill>
                <a:srgbClr val="FFFF00"/>
              </a:solidFill>
            </a:endParaRPr>
          </a:p>
          <a:p>
            <a:r>
              <a:rPr lang="el-GR" dirty="0">
                <a:solidFill>
                  <a:srgbClr val="FFFF00"/>
                </a:solidFill>
              </a:rPr>
              <a:t>Το κλίμα του νομού χαρακτηρίζεται γενικά ήπιο μεσογειακό, με ήπιους χειμώνες. Στις ορεινές περιοχές απαντάται ελάχιστα ηπειρωτικό.</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FF00"/>
                </a:solidFill>
              </a:rPr>
              <a:t>Οικονομία </a:t>
            </a:r>
            <a:endParaRPr lang="el-GR" dirty="0">
              <a:solidFill>
                <a:srgbClr val="FFFF00"/>
              </a:solidFill>
            </a:endParaRPr>
          </a:p>
        </p:txBody>
      </p:sp>
      <p:sp>
        <p:nvSpPr>
          <p:cNvPr id="3" name="2 - Θέση περιεχομένου"/>
          <p:cNvSpPr>
            <a:spLocks noGrp="1"/>
          </p:cNvSpPr>
          <p:nvPr>
            <p:ph idx="1"/>
          </p:nvPr>
        </p:nvSpPr>
        <p:spPr/>
        <p:txBody>
          <a:bodyPr>
            <a:normAutofit/>
          </a:bodyPr>
          <a:lstStyle/>
          <a:p>
            <a:r>
              <a:rPr lang="el-GR" sz="2700" dirty="0" smtClean="0">
                <a:solidFill>
                  <a:srgbClr val="FFFF00"/>
                </a:solidFill>
              </a:rPr>
              <a:t>Κύριοι </a:t>
            </a:r>
            <a:r>
              <a:rPr lang="el-GR" sz="2700" dirty="0">
                <a:solidFill>
                  <a:srgbClr val="FFFF00"/>
                </a:solidFill>
              </a:rPr>
              <a:t>φυσικοί πόροι του </a:t>
            </a:r>
            <a:r>
              <a:rPr lang="el-GR" sz="2700" dirty="0" smtClean="0">
                <a:solidFill>
                  <a:srgbClr val="FFFF00"/>
                </a:solidFill>
              </a:rPr>
              <a:t>νομού </a:t>
            </a:r>
            <a:r>
              <a:rPr lang="el-GR" sz="2700" dirty="0">
                <a:solidFill>
                  <a:srgbClr val="FFFF00"/>
                </a:solidFill>
              </a:rPr>
              <a:t>αποτελούν οι αρκετά εύφορες πεδινές εκτάσεις, βόρεια και νότια του νομού με σημαντική ανάπτυξη της γεωργίας και του τουρισμού και λιγότερο της κτηνοτροφίας. </a:t>
            </a:r>
            <a:endParaRPr lang="el-GR" sz="2700" dirty="0" smtClean="0">
              <a:solidFill>
                <a:srgbClr val="FFFF00"/>
              </a:solidFill>
            </a:endParaRPr>
          </a:p>
          <a:p>
            <a:r>
              <a:rPr lang="el-GR" sz="2700" dirty="0" smtClean="0">
                <a:solidFill>
                  <a:srgbClr val="FFFF00"/>
                </a:solidFill>
              </a:rPr>
              <a:t>Έχει επίσης αναπτυχθεί η αλιεία με σύνολο αλιευμάτων τους 85 τόνους ετησίως. </a:t>
            </a:r>
          </a:p>
          <a:p>
            <a:r>
              <a:rPr lang="el-GR" sz="2700" dirty="0">
                <a:solidFill>
                  <a:srgbClr val="FFFF00"/>
                </a:solidFill>
              </a:rPr>
              <a:t>Ο ορυκτός πλούτος του νομού είναι περιορισμένος περιλαμβάνοντας κάποια περιορισμένα κοιτάσματα γύψου και λιγνίτη, μερικών χιλιάδων </a:t>
            </a:r>
            <a:r>
              <a:rPr lang="el-GR" sz="2700" dirty="0" smtClean="0">
                <a:solidFill>
                  <a:srgbClr val="FFFF00"/>
                </a:solidFill>
              </a:rPr>
              <a:t>τόνων.</a:t>
            </a:r>
            <a:endParaRPr lang="el-GR" sz="2700" dirty="0">
              <a:solidFill>
                <a:srgbClr val="FFFF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0"/>
            <a:ext cx="8229600" cy="634082"/>
          </a:xfrm>
        </p:spPr>
        <p:txBody>
          <a:bodyPr>
            <a:normAutofit fontScale="90000"/>
          </a:bodyPr>
          <a:lstStyle/>
          <a:p>
            <a:r>
              <a:rPr lang="el-GR" dirty="0" smtClean="0">
                <a:solidFill>
                  <a:srgbClr val="FFFF00"/>
                </a:solidFill>
              </a:rPr>
              <a:t>Αξιοθέατα </a:t>
            </a:r>
            <a:endParaRPr lang="el-GR" dirty="0">
              <a:solidFill>
                <a:srgbClr val="FFFF00"/>
              </a:solidFill>
            </a:endParaRPr>
          </a:p>
        </p:txBody>
      </p:sp>
      <p:sp>
        <p:nvSpPr>
          <p:cNvPr id="3" name="2 - Θέση περιεχομένου"/>
          <p:cNvSpPr>
            <a:spLocks noGrp="1"/>
          </p:cNvSpPr>
          <p:nvPr>
            <p:ph idx="1"/>
          </p:nvPr>
        </p:nvSpPr>
        <p:spPr>
          <a:xfrm>
            <a:off x="611560" y="620688"/>
            <a:ext cx="8229600" cy="4525963"/>
          </a:xfrm>
        </p:spPr>
        <p:txBody>
          <a:bodyPr>
            <a:normAutofit/>
          </a:bodyPr>
          <a:lstStyle/>
          <a:p>
            <a:r>
              <a:rPr lang="el-GR" sz="2200" dirty="0" smtClean="0">
                <a:solidFill>
                  <a:srgbClr val="FFFF00"/>
                </a:solidFill>
              </a:rPr>
              <a:t>Η </a:t>
            </a:r>
            <a:r>
              <a:rPr lang="el-GR" sz="2200" dirty="0">
                <a:solidFill>
                  <a:srgbClr val="FFFF00"/>
                </a:solidFill>
              </a:rPr>
              <a:t>μονή Αρκαδίου, μνημείο των εθνικοαπελευθερωτικών αγώνων του λαού της Κρήτης, κατά της Οθωμανικής </a:t>
            </a:r>
            <a:r>
              <a:rPr lang="el-GR" sz="2200" dirty="0" smtClean="0">
                <a:solidFill>
                  <a:srgbClr val="FFFF00"/>
                </a:solidFill>
              </a:rPr>
              <a:t>κυριαρχίας.</a:t>
            </a:r>
          </a:p>
          <a:p>
            <a:r>
              <a:rPr lang="el-GR" sz="2200" dirty="0" smtClean="0">
                <a:solidFill>
                  <a:srgbClr val="FFFF00"/>
                </a:solidFill>
              </a:rPr>
              <a:t>Τ</a:t>
            </a:r>
            <a:r>
              <a:rPr lang="el-GR" sz="2200" dirty="0" smtClean="0">
                <a:solidFill>
                  <a:srgbClr val="FFFF00"/>
                </a:solidFill>
              </a:rPr>
              <a:t>ο </a:t>
            </a:r>
            <a:r>
              <a:rPr lang="el-GR" sz="2200" dirty="0">
                <a:solidFill>
                  <a:srgbClr val="FFFF00"/>
                </a:solidFill>
              </a:rPr>
              <a:t>χωριό Αργυρούπολη, 27 χιλ. από το Ρέθυμνο, μια τοποθεσία με κρυστάλλινα νερά, φυσικές πηγές, ψηλά και πυκνά </a:t>
            </a:r>
            <a:r>
              <a:rPr lang="el-GR" sz="2200" dirty="0" smtClean="0">
                <a:solidFill>
                  <a:srgbClr val="FFFF00"/>
                </a:solidFill>
              </a:rPr>
              <a:t>δένδρα.</a:t>
            </a:r>
          </a:p>
          <a:p>
            <a:r>
              <a:rPr lang="el-GR" sz="2200" dirty="0">
                <a:solidFill>
                  <a:srgbClr val="FFFF00"/>
                </a:solidFill>
              </a:rPr>
              <a:t>Η επαρχία Αμαρίου, έχει πολλά και όμορφα χωριά, αλλά και πολλές Βυζαντινές εκκλησίες. </a:t>
            </a:r>
            <a:endParaRPr lang="el-GR" sz="2200" dirty="0" smtClean="0">
              <a:solidFill>
                <a:srgbClr val="FFFF00"/>
              </a:solidFill>
            </a:endParaRPr>
          </a:p>
          <a:p>
            <a:r>
              <a:rPr lang="el-GR" sz="2200" dirty="0" smtClean="0">
                <a:solidFill>
                  <a:srgbClr val="FFFF00"/>
                </a:solidFill>
              </a:rPr>
              <a:t>Τ</a:t>
            </a:r>
            <a:r>
              <a:rPr lang="el-GR" sz="2200" dirty="0" smtClean="0">
                <a:solidFill>
                  <a:srgbClr val="FFFF00"/>
                </a:solidFill>
              </a:rPr>
              <a:t>ο </a:t>
            </a:r>
            <a:r>
              <a:rPr lang="el-GR" sz="2200" dirty="0">
                <a:solidFill>
                  <a:srgbClr val="FFFF00"/>
                </a:solidFill>
              </a:rPr>
              <a:t>χωριό </a:t>
            </a:r>
            <a:r>
              <a:rPr lang="el-GR" sz="2200" dirty="0" err="1">
                <a:solidFill>
                  <a:srgbClr val="FFFF00"/>
                </a:solidFill>
              </a:rPr>
              <a:t>Πατσός</a:t>
            </a:r>
            <a:r>
              <a:rPr lang="el-GR" sz="2200" dirty="0">
                <a:solidFill>
                  <a:srgbClr val="FFFF00"/>
                </a:solidFill>
              </a:rPr>
              <a:t>, που στην Δυτική πλευρά του, υπάρχει η σπηλιά του Αγίου </a:t>
            </a:r>
            <a:r>
              <a:rPr lang="el-GR" sz="2200" dirty="0" smtClean="0">
                <a:solidFill>
                  <a:srgbClr val="FFFF00"/>
                </a:solidFill>
              </a:rPr>
              <a:t>Αντωνίου.</a:t>
            </a:r>
            <a:endParaRPr lang="el-GR" sz="2200" dirty="0">
              <a:solidFill>
                <a:srgbClr val="FFFF00"/>
              </a:solidFill>
            </a:endParaRPr>
          </a:p>
          <a:p>
            <a:endParaRPr lang="el-GR" dirty="0"/>
          </a:p>
        </p:txBody>
      </p:sp>
      <p:pic>
        <p:nvPicPr>
          <p:cNvPr id="4" name="3 - Εικόνα" descr="arkadi1.GIF"/>
          <p:cNvPicPr>
            <a:picLocks noChangeAspect="1"/>
          </p:cNvPicPr>
          <p:nvPr/>
        </p:nvPicPr>
        <p:blipFill>
          <a:blip r:embed="rId2" cstate="print"/>
          <a:stretch>
            <a:fillRect/>
          </a:stretch>
        </p:blipFill>
        <p:spPr>
          <a:xfrm>
            <a:off x="2627784" y="3861048"/>
            <a:ext cx="3658344" cy="255199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rgbClr val="FFFF00"/>
                </a:solidFill>
              </a:rPr>
              <a:t>Πόλη Ρεθύμνου</a:t>
            </a:r>
            <a:endParaRPr lang="el-GR" dirty="0">
              <a:solidFill>
                <a:srgbClr val="FFFF00"/>
              </a:solidFill>
            </a:endParaRPr>
          </a:p>
        </p:txBody>
      </p:sp>
      <p:sp>
        <p:nvSpPr>
          <p:cNvPr id="3" name="2 - Θέση περιεχομένου"/>
          <p:cNvSpPr>
            <a:spLocks noGrp="1"/>
          </p:cNvSpPr>
          <p:nvPr>
            <p:ph idx="1"/>
          </p:nvPr>
        </p:nvSpPr>
        <p:spPr/>
        <p:txBody>
          <a:bodyPr/>
          <a:lstStyle/>
          <a:p>
            <a:pPr lvl="0"/>
            <a:r>
              <a:rPr lang="el-GR" dirty="0" smtClean="0">
                <a:solidFill>
                  <a:srgbClr val="FFFF00"/>
                </a:solidFill>
              </a:rPr>
              <a:t>Η ιστορία της περιοχής ξεκινά αρκετά νωρίς, από τους Νεολιθικούς ακόμα χρόνους</a:t>
            </a:r>
          </a:p>
          <a:p>
            <a:r>
              <a:rPr lang="el-GR" dirty="0" smtClean="0">
                <a:solidFill>
                  <a:srgbClr val="FFFF00"/>
                </a:solidFill>
              </a:rPr>
              <a:t>Η πόλη του Ρεθύμνου είναι ένας πολύ ενδιαφέρων τουριστικός προορισμός </a:t>
            </a:r>
          </a:p>
          <a:p>
            <a:pPr lvl="0"/>
            <a:r>
              <a:rPr lang="el-GR" dirty="0" smtClean="0">
                <a:solidFill>
                  <a:srgbClr val="FFFF00"/>
                </a:solidFill>
              </a:rPr>
              <a:t>Έχει σχεδόν 28.000 κατοίκους και βρίσκεται στη βόρεια ακτή της Κρήτης</a:t>
            </a:r>
          </a:p>
          <a:p>
            <a:endParaRPr lang="el-GR" dirty="0"/>
          </a:p>
        </p:txBody>
      </p:sp>
      <p:pic>
        <p:nvPicPr>
          <p:cNvPr id="4" name="3 - Εικόνα" descr="rethymno.png"/>
          <p:cNvPicPr>
            <a:picLocks noChangeAspect="1"/>
          </p:cNvPicPr>
          <p:nvPr/>
        </p:nvPicPr>
        <p:blipFill>
          <a:blip r:embed="rId2" cstate="print"/>
          <a:stretch>
            <a:fillRect/>
          </a:stretch>
        </p:blipFill>
        <p:spPr>
          <a:xfrm>
            <a:off x="251520" y="4941168"/>
            <a:ext cx="2343477" cy="1552792"/>
          </a:xfrm>
          <a:prstGeom prst="rect">
            <a:avLst/>
          </a:prstGeom>
          <a:ln>
            <a:noFill/>
          </a:ln>
          <a:effectLst>
            <a:softEdge rad="112500"/>
          </a:effectLst>
        </p:spPr>
      </p:pic>
      <p:pic>
        <p:nvPicPr>
          <p:cNvPr id="5" name="4 - Εικόνα" descr="rethmyno2.png"/>
          <p:cNvPicPr>
            <a:picLocks noChangeAspect="1"/>
          </p:cNvPicPr>
          <p:nvPr/>
        </p:nvPicPr>
        <p:blipFill>
          <a:blip r:embed="rId3" cstate="print"/>
          <a:stretch>
            <a:fillRect/>
          </a:stretch>
        </p:blipFill>
        <p:spPr>
          <a:xfrm>
            <a:off x="6228184" y="4406464"/>
            <a:ext cx="2915816" cy="2451536"/>
          </a:xfrm>
          <a:prstGeom prst="rect">
            <a:avLst/>
          </a:prstGeom>
          <a:ln>
            <a:noFill/>
          </a:ln>
          <a:effectLst>
            <a:softEdge rad="112500"/>
          </a:effectLst>
        </p:spPr>
      </p:pic>
      <p:pic>
        <p:nvPicPr>
          <p:cNvPr id="6" name="5 - Εικόνα" descr="rethymno3.png"/>
          <p:cNvPicPr>
            <a:picLocks noChangeAspect="1"/>
          </p:cNvPicPr>
          <p:nvPr/>
        </p:nvPicPr>
        <p:blipFill>
          <a:blip r:embed="rId4" cstate="print"/>
          <a:stretch>
            <a:fillRect/>
          </a:stretch>
        </p:blipFill>
        <p:spPr>
          <a:xfrm>
            <a:off x="2771800" y="5373216"/>
            <a:ext cx="3275856" cy="109281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Εικόνα" descr="hrak.png"/>
          <p:cNvPicPr>
            <a:picLocks noChangeAspect="1"/>
          </p:cNvPicPr>
          <p:nvPr/>
        </p:nvPicPr>
        <p:blipFill>
          <a:blip r:embed="rId2" cstate="print"/>
          <a:stretch>
            <a:fillRect/>
          </a:stretch>
        </p:blipFill>
        <p:spPr>
          <a:xfrm>
            <a:off x="1309232" y="1052180"/>
            <a:ext cx="6525536" cy="4753639"/>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image (1).jpeg"/>
          <p:cNvPicPr>
            <a:picLocks noChangeAspect="1"/>
          </p:cNvPicPr>
          <p:nvPr/>
        </p:nvPicPr>
        <p:blipFill>
          <a:blip r:embed="rId2" cstate="print"/>
          <a:stretch>
            <a:fillRect/>
          </a:stretch>
        </p:blipFill>
        <p:spPr>
          <a:xfrm>
            <a:off x="395536" y="476672"/>
            <a:ext cx="3810000" cy="2857500"/>
          </a:xfrm>
          <a:prstGeom prst="rect">
            <a:avLst/>
          </a:prstGeom>
          <a:ln>
            <a:noFill/>
          </a:ln>
          <a:effectLst>
            <a:softEdge rad="112500"/>
          </a:effectLst>
        </p:spPr>
      </p:pic>
      <p:pic>
        <p:nvPicPr>
          <p:cNvPr id="5" name="4 - Εικόνα" descr="image (2).jpeg"/>
          <p:cNvPicPr>
            <a:picLocks noChangeAspect="1"/>
          </p:cNvPicPr>
          <p:nvPr/>
        </p:nvPicPr>
        <p:blipFill>
          <a:blip r:embed="rId3" cstate="print"/>
          <a:stretch>
            <a:fillRect/>
          </a:stretch>
        </p:blipFill>
        <p:spPr>
          <a:xfrm>
            <a:off x="4644008" y="1196752"/>
            <a:ext cx="4203700" cy="1930400"/>
          </a:xfrm>
          <a:prstGeom prst="rect">
            <a:avLst/>
          </a:prstGeom>
          <a:ln>
            <a:noFill/>
          </a:ln>
          <a:effectLst>
            <a:softEdge rad="112500"/>
          </a:effectLst>
        </p:spPr>
      </p:pic>
      <p:pic>
        <p:nvPicPr>
          <p:cNvPr id="6" name="5 - Εικόνα" descr="image.jpeg"/>
          <p:cNvPicPr>
            <a:picLocks noChangeAspect="1"/>
          </p:cNvPicPr>
          <p:nvPr/>
        </p:nvPicPr>
        <p:blipFill>
          <a:blip r:embed="rId4" cstate="print"/>
          <a:stretch>
            <a:fillRect/>
          </a:stretch>
        </p:blipFill>
        <p:spPr>
          <a:xfrm>
            <a:off x="1475656" y="3501008"/>
            <a:ext cx="2376264" cy="3024336"/>
          </a:xfrm>
          <a:prstGeom prst="rect">
            <a:avLst/>
          </a:prstGeom>
          <a:ln>
            <a:noFill/>
          </a:ln>
          <a:effectLst>
            <a:softEdge rad="112500"/>
          </a:effectLst>
        </p:spPr>
      </p:pic>
      <p:pic>
        <p:nvPicPr>
          <p:cNvPr id="10" name="9 - Εικόνα" descr="jjjjjjj.png"/>
          <p:cNvPicPr>
            <a:picLocks noChangeAspect="1"/>
          </p:cNvPicPr>
          <p:nvPr/>
        </p:nvPicPr>
        <p:blipFill>
          <a:blip r:embed="rId5" cstate="print"/>
          <a:stretch>
            <a:fillRect/>
          </a:stretch>
        </p:blipFill>
        <p:spPr>
          <a:xfrm>
            <a:off x="4427984" y="3429000"/>
            <a:ext cx="4099254" cy="299491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image (5).jpeg"/>
          <p:cNvPicPr>
            <a:picLocks noChangeAspect="1"/>
          </p:cNvPicPr>
          <p:nvPr/>
        </p:nvPicPr>
        <p:blipFill>
          <a:blip r:embed="rId2" cstate="print"/>
          <a:stretch>
            <a:fillRect/>
          </a:stretch>
        </p:blipFill>
        <p:spPr>
          <a:xfrm>
            <a:off x="683568" y="980728"/>
            <a:ext cx="2514600" cy="2374900"/>
          </a:xfrm>
          <a:prstGeom prst="rect">
            <a:avLst/>
          </a:prstGeom>
          <a:ln>
            <a:noFill/>
          </a:ln>
          <a:effectLst>
            <a:softEdge rad="112500"/>
          </a:effectLst>
        </p:spPr>
      </p:pic>
      <p:pic>
        <p:nvPicPr>
          <p:cNvPr id="5" name="4 - Εικόνα" descr="image (4).jpeg"/>
          <p:cNvPicPr>
            <a:picLocks noChangeAspect="1"/>
          </p:cNvPicPr>
          <p:nvPr/>
        </p:nvPicPr>
        <p:blipFill>
          <a:blip r:embed="rId3" cstate="print"/>
          <a:stretch>
            <a:fillRect/>
          </a:stretch>
        </p:blipFill>
        <p:spPr>
          <a:xfrm>
            <a:off x="3851920" y="836712"/>
            <a:ext cx="3619500" cy="2717800"/>
          </a:xfrm>
          <a:prstGeom prst="rect">
            <a:avLst/>
          </a:prstGeom>
          <a:ln>
            <a:noFill/>
          </a:ln>
          <a:effectLst>
            <a:softEdge rad="112500"/>
          </a:effectLst>
        </p:spPr>
      </p:pic>
      <p:pic>
        <p:nvPicPr>
          <p:cNvPr id="6" name="5 - Εικόνα" descr="image (6).jpeg"/>
          <p:cNvPicPr>
            <a:picLocks noChangeAspect="1"/>
          </p:cNvPicPr>
          <p:nvPr/>
        </p:nvPicPr>
        <p:blipFill>
          <a:blip r:embed="rId4" cstate="print"/>
          <a:stretch>
            <a:fillRect/>
          </a:stretch>
        </p:blipFill>
        <p:spPr>
          <a:xfrm>
            <a:off x="755576" y="4005064"/>
            <a:ext cx="3683000" cy="2209800"/>
          </a:xfrm>
          <a:prstGeom prst="rect">
            <a:avLst/>
          </a:prstGeom>
          <a:ln>
            <a:noFill/>
          </a:ln>
          <a:effectLst>
            <a:softEdge rad="112500"/>
          </a:effectLst>
        </p:spPr>
      </p:pic>
      <p:pic>
        <p:nvPicPr>
          <p:cNvPr id="7" name="6 - Εικόνα" descr="image (3).jpeg"/>
          <p:cNvPicPr>
            <a:picLocks noChangeAspect="1"/>
          </p:cNvPicPr>
          <p:nvPr/>
        </p:nvPicPr>
        <p:blipFill>
          <a:blip r:embed="rId5" cstate="print"/>
          <a:stretch>
            <a:fillRect/>
          </a:stretch>
        </p:blipFill>
        <p:spPr>
          <a:xfrm>
            <a:off x="5076056" y="3789040"/>
            <a:ext cx="3565128" cy="267384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476672"/>
            <a:ext cx="8229600" cy="1143000"/>
          </a:xfrm>
        </p:spPr>
        <p:txBody>
          <a:bodyPr>
            <a:normAutofit/>
          </a:bodyPr>
          <a:lstStyle/>
          <a:p>
            <a:r>
              <a:rPr lang="el-GR" sz="3200" b="1" dirty="0" smtClean="0">
                <a:solidFill>
                  <a:schemeClr val="tx2">
                    <a:lumMod val="75000"/>
                  </a:schemeClr>
                </a:solidFill>
              </a:rPr>
              <a:t>  </a:t>
            </a:r>
            <a:r>
              <a:rPr lang="el-GR" sz="3200" b="1" dirty="0" smtClean="0">
                <a:solidFill>
                  <a:srgbClr val="FFFF00"/>
                </a:solidFill>
              </a:rPr>
              <a:t>«Ηράκλειο, η μεγαλούπολη της Κρήτης»</a:t>
            </a:r>
            <a:endParaRPr lang="el-GR" sz="3200" b="1" dirty="0">
              <a:solidFill>
                <a:srgbClr val="FFFF00"/>
              </a:solidFill>
            </a:endParaRPr>
          </a:p>
        </p:txBody>
      </p:sp>
      <p:sp>
        <p:nvSpPr>
          <p:cNvPr id="3" name="2 - Θέση περιεχομένου"/>
          <p:cNvSpPr>
            <a:spLocks noGrp="1"/>
          </p:cNvSpPr>
          <p:nvPr>
            <p:ph idx="1"/>
          </p:nvPr>
        </p:nvSpPr>
        <p:spPr/>
        <p:txBody>
          <a:bodyPr/>
          <a:lstStyle/>
          <a:p>
            <a:pPr>
              <a:buNone/>
            </a:pPr>
            <a:r>
              <a:rPr lang="el-GR" dirty="0" smtClean="0"/>
              <a:t> </a:t>
            </a:r>
            <a:endParaRPr lang="el-GR" dirty="0"/>
          </a:p>
        </p:txBody>
      </p:sp>
      <p:pic>
        <p:nvPicPr>
          <p:cNvPr id="4" name="3 - Εικόνα" descr="ΗΡΑΚΛΕΙΟ.jpg"/>
          <p:cNvPicPr>
            <a:picLocks noChangeAspect="1"/>
          </p:cNvPicPr>
          <p:nvPr/>
        </p:nvPicPr>
        <p:blipFill>
          <a:blip r:embed="rId2" cstate="print"/>
          <a:stretch>
            <a:fillRect/>
          </a:stretch>
        </p:blipFill>
        <p:spPr>
          <a:xfrm>
            <a:off x="1403648" y="2060848"/>
            <a:ext cx="6336704" cy="391686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FF00"/>
                </a:solidFill>
              </a:rPr>
              <a:t>Τι πραγματευόμαστε</a:t>
            </a:r>
            <a:endParaRPr lang="el-GR" dirty="0">
              <a:solidFill>
                <a:srgbClr val="FFFF00"/>
              </a:solidFill>
            </a:endParaRPr>
          </a:p>
        </p:txBody>
      </p:sp>
      <p:sp>
        <p:nvSpPr>
          <p:cNvPr id="3" name="2 - Θέση περιεχομένου"/>
          <p:cNvSpPr>
            <a:spLocks noGrp="1"/>
          </p:cNvSpPr>
          <p:nvPr>
            <p:ph idx="1"/>
          </p:nvPr>
        </p:nvSpPr>
        <p:spPr/>
        <p:txBody>
          <a:bodyPr/>
          <a:lstStyle/>
          <a:p>
            <a:r>
              <a:rPr lang="el-GR" dirty="0" smtClean="0">
                <a:solidFill>
                  <a:srgbClr val="FFFF00"/>
                </a:solidFill>
              </a:rPr>
              <a:t>Γεωγραφία</a:t>
            </a:r>
          </a:p>
          <a:p>
            <a:r>
              <a:rPr lang="el-GR" dirty="0" err="1" smtClean="0">
                <a:solidFill>
                  <a:srgbClr val="FFFF00"/>
                </a:solidFill>
              </a:rPr>
              <a:t>Άνθρωπους</a:t>
            </a:r>
            <a:endParaRPr lang="el-GR" dirty="0" smtClean="0">
              <a:solidFill>
                <a:srgbClr val="FFFF00"/>
              </a:solidFill>
            </a:endParaRPr>
          </a:p>
          <a:p>
            <a:r>
              <a:rPr lang="el-GR" dirty="0" smtClean="0">
                <a:solidFill>
                  <a:srgbClr val="FFFF00"/>
                </a:solidFill>
              </a:rPr>
              <a:t>Παράδοση</a:t>
            </a:r>
            <a:endParaRPr lang="el-GR"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FF00"/>
                </a:solidFill>
              </a:rPr>
              <a:t>Περιεχόμενα</a:t>
            </a:r>
            <a:endParaRPr lang="el-GR" b="1" dirty="0">
              <a:solidFill>
                <a:srgbClr val="FFFF00"/>
              </a:solidFill>
            </a:endParaRPr>
          </a:p>
        </p:txBody>
      </p:sp>
      <p:sp>
        <p:nvSpPr>
          <p:cNvPr id="3" name="2 - Θέση περιεχομένου"/>
          <p:cNvSpPr>
            <a:spLocks noGrp="1"/>
          </p:cNvSpPr>
          <p:nvPr>
            <p:ph idx="1"/>
          </p:nvPr>
        </p:nvSpPr>
        <p:spPr/>
        <p:txBody>
          <a:bodyPr/>
          <a:lstStyle/>
          <a:p>
            <a:r>
              <a:rPr lang="el-GR" dirty="0" smtClean="0">
                <a:solidFill>
                  <a:srgbClr val="FFFF00"/>
                </a:solidFill>
              </a:rPr>
              <a:t>Γενικές πληροφορίες </a:t>
            </a:r>
          </a:p>
          <a:p>
            <a:endParaRPr lang="el-GR" dirty="0" smtClean="0">
              <a:solidFill>
                <a:srgbClr val="FFFF00"/>
              </a:solidFill>
            </a:endParaRPr>
          </a:p>
          <a:p>
            <a:r>
              <a:rPr lang="el-GR" dirty="0" smtClean="0">
                <a:solidFill>
                  <a:srgbClr val="FFFF00"/>
                </a:solidFill>
              </a:rPr>
              <a:t>Ιστορία</a:t>
            </a:r>
          </a:p>
          <a:p>
            <a:endParaRPr lang="el-GR" dirty="0" smtClean="0">
              <a:solidFill>
                <a:srgbClr val="FFFF00"/>
              </a:solidFill>
            </a:endParaRPr>
          </a:p>
          <a:p>
            <a:r>
              <a:rPr lang="el-GR" dirty="0" smtClean="0">
                <a:solidFill>
                  <a:srgbClr val="FFFF00"/>
                </a:solidFill>
              </a:rPr>
              <a:t>Αξιοθέατα</a:t>
            </a:r>
            <a:endParaRPr lang="el-GR" dirty="0" smtClean="0">
              <a:solidFill>
                <a:srgbClr val="FFFF00"/>
              </a:solidFill>
            </a:endParaRPr>
          </a:p>
          <a:p>
            <a:endParaRPr lang="el-GR" dirty="0" smtClean="0">
              <a:solidFill>
                <a:srgbClr val="FFFF00"/>
              </a:solidFill>
            </a:endParaRPr>
          </a:p>
          <a:p>
            <a:r>
              <a:rPr lang="el-GR" dirty="0" smtClean="0">
                <a:solidFill>
                  <a:srgbClr val="FFFF00"/>
                </a:solidFill>
              </a:rPr>
              <a:t>Διασκέδαση</a:t>
            </a:r>
            <a:endParaRPr lang="el-GR" dirty="0">
              <a:solidFill>
                <a:srgbClr val="FFFF00"/>
              </a:solidFill>
            </a:endParaRPr>
          </a:p>
        </p:txBody>
      </p:sp>
      <p:pic>
        <p:nvPicPr>
          <p:cNvPr id="4" name="3 - Εικόνα" descr="ηράκλειο.jpg"/>
          <p:cNvPicPr>
            <a:picLocks noChangeAspect="1"/>
          </p:cNvPicPr>
          <p:nvPr/>
        </p:nvPicPr>
        <p:blipFill>
          <a:blip r:embed="rId2" cstate="print"/>
          <a:stretch>
            <a:fillRect/>
          </a:stretch>
        </p:blipFill>
        <p:spPr>
          <a:xfrm>
            <a:off x="4644008" y="2924944"/>
            <a:ext cx="3429000" cy="244827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FF00"/>
                </a:solidFill>
              </a:rPr>
              <a:t>Γενικές πληροφορίες</a:t>
            </a:r>
            <a:endParaRPr lang="el-GR" b="1" dirty="0">
              <a:solidFill>
                <a:srgbClr val="FFFF00"/>
              </a:solidFill>
            </a:endParaRPr>
          </a:p>
        </p:txBody>
      </p:sp>
      <p:sp>
        <p:nvSpPr>
          <p:cNvPr id="3" name="2 - Θέση περιεχομένου"/>
          <p:cNvSpPr>
            <a:spLocks noGrp="1"/>
          </p:cNvSpPr>
          <p:nvPr>
            <p:ph idx="1"/>
          </p:nvPr>
        </p:nvSpPr>
        <p:spPr/>
        <p:txBody>
          <a:bodyPr>
            <a:normAutofit fontScale="85000" lnSpcReduction="20000"/>
          </a:bodyPr>
          <a:lstStyle/>
          <a:p>
            <a:r>
              <a:rPr lang="el-GR" dirty="0" smtClean="0">
                <a:solidFill>
                  <a:srgbClr val="FFFF00"/>
                </a:solidFill>
              </a:rPr>
              <a:t>Πρωτεύουσα και μεγαλύτερη πόλη της </a:t>
            </a:r>
            <a:r>
              <a:rPr lang="el-GR" dirty="0" smtClean="0">
                <a:solidFill>
                  <a:srgbClr val="FFFF00"/>
                </a:solidFill>
              </a:rPr>
              <a:t>Κρήτης</a:t>
            </a:r>
            <a:endParaRPr lang="el-GR" dirty="0" smtClean="0">
              <a:solidFill>
                <a:srgbClr val="FFFF00"/>
              </a:solidFill>
            </a:endParaRPr>
          </a:p>
          <a:p>
            <a:endParaRPr lang="el-GR" dirty="0" smtClean="0">
              <a:solidFill>
                <a:srgbClr val="FFFF00"/>
              </a:solidFill>
            </a:endParaRPr>
          </a:p>
          <a:p>
            <a:r>
              <a:rPr lang="el-GR" dirty="0" smtClean="0">
                <a:solidFill>
                  <a:srgbClr val="FFFF00"/>
                </a:solidFill>
              </a:rPr>
              <a:t>Αποτελεί το μεγαλύτερο λιμάνι του νησιού</a:t>
            </a:r>
          </a:p>
          <a:p>
            <a:endParaRPr lang="el-GR" dirty="0" smtClean="0">
              <a:solidFill>
                <a:srgbClr val="FFFF00"/>
              </a:solidFill>
            </a:endParaRPr>
          </a:p>
          <a:p>
            <a:r>
              <a:rPr lang="el-GR" dirty="0" smtClean="0">
                <a:solidFill>
                  <a:srgbClr val="FFFF00"/>
                </a:solidFill>
              </a:rPr>
              <a:t>Πληθυσμός : 170.000 κάτοικοι</a:t>
            </a:r>
          </a:p>
          <a:p>
            <a:endParaRPr lang="el-GR" dirty="0" smtClean="0">
              <a:solidFill>
                <a:srgbClr val="FFFF00"/>
              </a:solidFill>
            </a:endParaRPr>
          </a:p>
          <a:p>
            <a:r>
              <a:rPr lang="el-GR" dirty="0" smtClean="0">
                <a:solidFill>
                  <a:srgbClr val="FFFF00"/>
                </a:solidFill>
              </a:rPr>
              <a:t>Κύριες οικονομικές πηγές : εμπόριο, γεωργία, </a:t>
            </a:r>
            <a:r>
              <a:rPr lang="el-GR" dirty="0" smtClean="0">
                <a:solidFill>
                  <a:srgbClr val="FFFF00"/>
                </a:solidFill>
              </a:rPr>
              <a:t>τουρισμός</a:t>
            </a:r>
            <a:endParaRPr lang="el-GR" dirty="0" smtClean="0">
              <a:solidFill>
                <a:srgbClr val="FFFF00"/>
              </a:solidFill>
            </a:endParaRPr>
          </a:p>
          <a:p>
            <a:endParaRPr lang="el-GR" dirty="0" smtClean="0">
              <a:solidFill>
                <a:srgbClr val="FFFF00"/>
              </a:solidFill>
            </a:endParaRPr>
          </a:p>
          <a:p>
            <a:r>
              <a:rPr lang="el-GR" dirty="0" smtClean="0">
                <a:solidFill>
                  <a:srgbClr val="FFFF00"/>
                </a:solidFill>
              </a:rPr>
              <a:t>Διαθέτει ένα από τα μεγαλύτερα σε κίνηση </a:t>
            </a:r>
            <a:r>
              <a:rPr lang="el-GR" dirty="0" smtClean="0">
                <a:solidFill>
                  <a:srgbClr val="FFFF00"/>
                </a:solidFill>
              </a:rPr>
              <a:t>αεροδρόμια</a:t>
            </a:r>
            <a:endParaRPr lang="el-GR" dirty="0">
              <a:solidFill>
                <a:srgbClr val="FFFF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FF00"/>
                </a:solidFill>
              </a:rPr>
              <a:t>Ιστορία</a:t>
            </a:r>
            <a:endParaRPr lang="el-GR" b="1" dirty="0">
              <a:solidFill>
                <a:srgbClr val="FFFF00"/>
              </a:solidFill>
            </a:endParaRPr>
          </a:p>
        </p:txBody>
      </p:sp>
      <p:sp>
        <p:nvSpPr>
          <p:cNvPr id="3" name="2 - Θέση περιεχομένου"/>
          <p:cNvSpPr>
            <a:spLocks noGrp="1"/>
          </p:cNvSpPr>
          <p:nvPr>
            <p:ph idx="1"/>
          </p:nvPr>
        </p:nvSpPr>
        <p:spPr/>
        <p:txBody>
          <a:bodyPr>
            <a:noAutofit/>
          </a:bodyPr>
          <a:lstStyle/>
          <a:p>
            <a:r>
              <a:rPr lang="el-GR" sz="1800" dirty="0" smtClean="0">
                <a:solidFill>
                  <a:srgbClr val="FFFF00"/>
                </a:solidFill>
              </a:rPr>
              <a:t>Η πόλη του Ηρακλείου κτίστηκε το 824, όταν κατέλαβαν τις ακτές οι Σαρακηνοί πειρατές υπό τον Αμπού Χαφέζ.</a:t>
            </a:r>
          </a:p>
          <a:p>
            <a:endParaRPr lang="el-GR" sz="1800" dirty="0" smtClean="0">
              <a:solidFill>
                <a:srgbClr val="FFFF00"/>
              </a:solidFill>
            </a:endParaRPr>
          </a:p>
          <a:p>
            <a:r>
              <a:rPr lang="el-GR" sz="1800" dirty="0" smtClean="0">
                <a:solidFill>
                  <a:srgbClr val="FFFF00"/>
                </a:solidFill>
              </a:rPr>
              <a:t>Το 1204 η πόλη αγοράστηκε από τους Ενετούς εν μέσω μιας πολιτικής συμφωνίας. </a:t>
            </a:r>
          </a:p>
          <a:p>
            <a:endParaRPr lang="el-GR" sz="1800" dirty="0" smtClean="0">
              <a:solidFill>
                <a:srgbClr val="FFFF00"/>
              </a:solidFill>
            </a:endParaRPr>
          </a:p>
          <a:p>
            <a:r>
              <a:rPr lang="el-GR" sz="1800" dirty="0" smtClean="0">
                <a:solidFill>
                  <a:srgbClr val="FFFF00"/>
                </a:solidFill>
              </a:rPr>
              <a:t>Το 1647 </a:t>
            </a:r>
            <a:r>
              <a:rPr lang="el-GR" sz="1800" dirty="0" smtClean="0">
                <a:solidFill>
                  <a:srgbClr val="FFFF00"/>
                </a:solidFill>
              </a:rPr>
              <a:t>ξεκίνησε </a:t>
            </a:r>
            <a:r>
              <a:rPr lang="el-GR" sz="1800" dirty="0" smtClean="0">
                <a:solidFill>
                  <a:srgbClr val="FFFF00"/>
                </a:solidFill>
              </a:rPr>
              <a:t>η πολιορκία της πόλης από τους Οθωμανούς Τούρκους, η οποία κράτησε 22 χρόνια και κόστισε τη ζωή σε 30.000 Κρητικούς και 120.000 Τούρκους και εν τέλει έληξε με την κατάκτηση της πόλης το 1669.</a:t>
            </a:r>
          </a:p>
          <a:p>
            <a:endParaRPr lang="el-GR" sz="1800" dirty="0" smtClean="0">
              <a:solidFill>
                <a:srgbClr val="FFFF00"/>
              </a:solidFill>
            </a:endParaRPr>
          </a:p>
          <a:p>
            <a:r>
              <a:rPr lang="el-GR" sz="1800" dirty="0" smtClean="0">
                <a:solidFill>
                  <a:srgbClr val="FFFF00"/>
                </a:solidFill>
              </a:rPr>
              <a:t>Η πόλη ελευθερώθηκε το 1898 και μπήκε στην Κρητική Πολιτεία το 1908 που με τη σειρά της προσαρτήθηκε στην Ελλάδα το 1913.</a:t>
            </a:r>
          </a:p>
          <a:p>
            <a:endParaRPr lang="el-GR" sz="1800" dirty="0" smtClean="0">
              <a:solidFill>
                <a:srgbClr val="FFFF00"/>
              </a:solidFill>
            </a:endParaRPr>
          </a:p>
          <a:p>
            <a:r>
              <a:rPr lang="el-GR" sz="1800" dirty="0" smtClean="0">
                <a:solidFill>
                  <a:srgbClr val="FFFF00"/>
                </a:solidFill>
              </a:rPr>
              <a:t>Κατά την απελευθέρωσή της η πόλη ονομάστηκε Ηράκλειο από τον Μινωικό οικισμό που υπήρχε στο </a:t>
            </a:r>
            <a:r>
              <a:rPr lang="el-GR" sz="1800" dirty="0" smtClean="0">
                <a:solidFill>
                  <a:srgbClr val="FFFF00"/>
                </a:solidFill>
              </a:rPr>
              <a:t>σημείο.</a:t>
            </a:r>
            <a:endParaRPr lang="el-GR" sz="1800" dirty="0">
              <a:solidFill>
                <a:srgbClr val="FFFF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FF00"/>
                </a:solidFill>
              </a:rPr>
              <a:t>Αξιοθέατα</a:t>
            </a:r>
            <a:endParaRPr lang="el-GR" b="1" dirty="0">
              <a:solidFill>
                <a:srgbClr val="FFFF00"/>
              </a:solidFill>
            </a:endParaRPr>
          </a:p>
        </p:txBody>
      </p:sp>
      <p:sp>
        <p:nvSpPr>
          <p:cNvPr id="3" name="2 - Θέση περιεχομένου"/>
          <p:cNvSpPr>
            <a:spLocks noGrp="1"/>
          </p:cNvSpPr>
          <p:nvPr>
            <p:ph idx="1"/>
          </p:nvPr>
        </p:nvSpPr>
        <p:spPr/>
        <p:txBody>
          <a:bodyPr>
            <a:normAutofit fontScale="70000" lnSpcReduction="20000"/>
          </a:bodyPr>
          <a:lstStyle/>
          <a:p>
            <a:r>
              <a:rPr lang="el-GR" dirty="0" smtClean="0">
                <a:solidFill>
                  <a:srgbClr val="FFFF00"/>
                </a:solidFill>
              </a:rPr>
              <a:t>Αρχαιολογικό Μουσείο Ηρακλείου και άλλα μουσεία</a:t>
            </a:r>
          </a:p>
          <a:p>
            <a:endParaRPr lang="el-GR" dirty="0" smtClean="0">
              <a:solidFill>
                <a:srgbClr val="FFFF00"/>
              </a:solidFill>
            </a:endParaRPr>
          </a:p>
          <a:p>
            <a:r>
              <a:rPr lang="el-GR" dirty="0" smtClean="0">
                <a:solidFill>
                  <a:srgbClr val="FFFF00"/>
                </a:solidFill>
              </a:rPr>
              <a:t>Αρχαιολογικός χώρος Κνωσού </a:t>
            </a:r>
          </a:p>
          <a:p>
            <a:endParaRPr lang="el-GR" dirty="0" smtClean="0">
              <a:solidFill>
                <a:srgbClr val="FFFF00"/>
              </a:solidFill>
            </a:endParaRPr>
          </a:p>
          <a:p>
            <a:r>
              <a:rPr lang="el-GR" dirty="0" smtClean="0">
                <a:solidFill>
                  <a:srgbClr val="FFFF00"/>
                </a:solidFill>
              </a:rPr>
              <a:t>Το ενετικό φρούριο Κούλες στο λιμάνι του Ηρακλείου</a:t>
            </a:r>
          </a:p>
          <a:p>
            <a:endParaRPr lang="el-GR" dirty="0" smtClean="0">
              <a:solidFill>
                <a:srgbClr val="FFFF00"/>
              </a:solidFill>
            </a:endParaRPr>
          </a:p>
          <a:p>
            <a:r>
              <a:rPr lang="el-GR" dirty="0" smtClean="0">
                <a:solidFill>
                  <a:srgbClr val="FFFF00"/>
                </a:solidFill>
              </a:rPr>
              <a:t>Τα ενετικά τείχη του Ηρακλείου</a:t>
            </a:r>
          </a:p>
          <a:p>
            <a:endParaRPr lang="el-GR" dirty="0" smtClean="0">
              <a:solidFill>
                <a:srgbClr val="FFFF00"/>
              </a:solidFill>
            </a:endParaRPr>
          </a:p>
          <a:p>
            <a:r>
              <a:rPr lang="el-GR" dirty="0" smtClean="0">
                <a:solidFill>
                  <a:srgbClr val="FFFF00"/>
                </a:solidFill>
              </a:rPr>
              <a:t>Η Βασιλική του Αγίου Μάρκου</a:t>
            </a:r>
          </a:p>
          <a:p>
            <a:endParaRPr lang="el-GR" dirty="0" smtClean="0">
              <a:solidFill>
                <a:srgbClr val="FFFF00"/>
              </a:solidFill>
            </a:endParaRPr>
          </a:p>
          <a:p>
            <a:r>
              <a:rPr lang="el-GR" dirty="0" smtClean="0">
                <a:solidFill>
                  <a:srgbClr val="FFFF00"/>
                </a:solidFill>
              </a:rPr>
              <a:t>Η ενετική Λότζια, το κομψότερο ενετικό μνημείο στην </a:t>
            </a:r>
            <a:r>
              <a:rPr lang="el-GR" dirty="0" smtClean="0">
                <a:solidFill>
                  <a:srgbClr val="FFFF00"/>
                </a:solidFill>
              </a:rPr>
              <a:t>Κρήτη</a:t>
            </a:r>
            <a:endParaRPr lang="el-GR" dirty="0" smtClean="0">
              <a:solidFill>
                <a:srgbClr val="FFFF00"/>
              </a:solidFill>
            </a:endParaRPr>
          </a:p>
          <a:p>
            <a:endParaRPr lang="el-GR" dirty="0" smtClean="0">
              <a:solidFill>
                <a:srgbClr val="FFFF00"/>
              </a:solidFill>
            </a:endParaRPr>
          </a:p>
          <a:p>
            <a:r>
              <a:rPr lang="el-GR" dirty="0" smtClean="0">
                <a:solidFill>
                  <a:srgbClr val="FFFF00"/>
                </a:solidFill>
              </a:rPr>
              <a:t>Το παλιό λιμάνι</a:t>
            </a:r>
          </a:p>
          <a:p>
            <a:endParaRPr lang="el-G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FFFF00"/>
                </a:solidFill>
              </a:rPr>
              <a:t>Διασκέδαση</a:t>
            </a:r>
            <a:endParaRPr lang="el-GR" b="1" dirty="0">
              <a:solidFill>
                <a:srgbClr val="FFFF00"/>
              </a:solidFill>
            </a:endParaRPr>
          </a:p>
        </p:txBody>
      </p:sp>
      <p:sp>
        <p:nvSpPr>
          <p:cNvPr id="3" name="2 - Θέση περιεχομένου"/>
          <p:cNvSpPr>
            <a:spLocks noGrp="1"/>
          </p:cNvSpPr>
          <p:nvPr>
            <p:ph idx="1"/>
          </p:nvPr>
        </p:nvSpPr>
        <p:spPr/>
        <p:txBody>
          <a:bodyPr>
            <a:normAutofit/>
          </a:bodyPr>
          <a:lstStyle/>
          <a:p>
            <a:r>
              <a:rPr lang="el-GR" sz="2000" dirty="0" smtClean="0">
                <a:solidFill>
                  <a:srgbClr val="FFFF00"/>
                </a:solidFill>
              </a:rPr>
              <a:t>Οδός Κοραή για τον καφέ </a:t>
            </a:r>
            <a:r>
              <a:rPr lang="el-GR" sz="2000" dirty="0" smtClean="0">
                <a:solidFill>
                  <a:srgbClr val="FFFF00"/>
                </a:solidFill>
              </a:rPr>
              <a:t>σας</a:t>
            </a:r>
            <a:endParaRPr lang="el-GR" sz="2000" dirty="0" smtClean="0">
              <a:solidFill>
                <a:srgbClr val="FFFF00"/>
              </a:solidFill>
            </a:endParaRPr>
          </a:p>
          <a:p>
            <a:endParaRPr lang="el-GR" sz="2000" dirty="0" smtClean="0">
              <a:solidFill>
                <a:srgbClr val="FFFF00"/>
              </a:solidFill>
            </a:endParaRPr>
          </a:p>
          <a:p>
            <a:r>
              <a:rPr lang="el-GR" sz="2000" dirty="0" smtClean="0">
                <a:solidFill>
                  <a:srgbClr val="FFFF00"/>
                </a:solidFill>
              </a:rPr>
              <a:t>Οδός </a:t>
            </a:r>
            <a:r>
              <a:rPr lang="el-GR" sz="2000" dirty="0" smtClean="0">
                <a:solidFill>
                  <a:srgbClr val="FFFF00"/>
                </a:solidFill>
              </a:rPr>
              <a:t>Δαιδάλου</a:t>
            </a:r>
            <a:r>
              <a:rPr lang="el-GR" sz="2000" dirty="0" smtClean="0">
                <a:solidFill>
                  <a:srgbClr val="FFFF00"/>
                </a:solidFill>
              </a:rPr>
              <a:t>, εμπορικός δρόμος στην καρδιά του Ηρακλείου, για τα ψώνια </a:t>
            </a:r>
            <a:r>
              <a:rPr lang="el-GR" sz="2000" dirty="0" smtClean="0">
                <a:solidFill>
                  <a:srgbClr val="FFFF00"/>
                </a:solidFill>
              </a:rPr>
              <a:t>σας</a:t>
            </a:r>
            <a:endParaRPr lang="el-GR" sz="2000" dirty="0" smtClean="0">
              <a:solidFill>
                <a:srgbClr val="FFFF00"/>
              </a:solidFill>
            </a:endParaRPr>
          </a:p>
          <a:p>
            <a:endParaRPr lang="el-GR" sz="2000" dirty="0" smtClean="0">
              <a:solidFill>
                <a:srgbClr val="FFFF00"/>
              </a:solidFill>
            </a:endParaRPr>
          </a:p>
          <a:p>
            <a:r>
              <a:rPr lang="el-GR" sz="2000" dirty="0" smtClean="0">
                <a:solidFill>
                  <a:srgbClr val="FFFF00"/>
                </a:solidFill>
              </a:rPr>
              <a:t>Παραλιακή λεωφόρος, η νυχτερινή ζωή της πόλης , για την βραδινή έξοδο σε κάποιο νυχτερινό </a:t>
            </a:r>
            <a:r>
              <a:rPr lang="el-GR" sz="2000" dirty="0" smtClean="0">
                <a:solidFill>
                  <a:srgbClr val="FFFF00"/>
                </a:solidFill>
              </a:rPr>
              <a:t>κέντρο…</a:t>
            </a:r>
            <a:endParaRPr lang="el-GR" sz="2000" dirty="0">
              <a:solidFill>
                <a:srgbClr val="FFFF00"/>
              </a:solidFill>
            </a:endParaRPr>
          </a:p>
        </p:txBody>
      </p:sp>
      <p:pic>
        <p:nvPicPr>
          <p:cNvPr id="4" name="3 - Εικόνα" descr="Hrakleio8912sk.jpg"/>
          <p:cNvPicPr>
            <a:picLocks noChangeAspect="1"/>
          </p:cNvPicPr>
          <p:nvPr/>
        </p:nvPicPr>
        <p:blipFill>
          <a:blip r:embed="rId2" cstate="print"/>
          <a:stretch>
            <a:fillRect/>
          </a:stretch>
        </p:blipFill>
        <p:spPr>
          <a:xfrm>
            <a:off x="5004048" y="4293096"/>
            <a:ext cx="3024336" cy="201184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32.jpg"/>
          <p:cNvPicPr>
            <a:picLocks noChangeAspect="1"/>
          </p:cNvPicPr>
          <p:nvPr/>
        </p:nvPicPr>
        <p:blipFill>
          <a:blip r:embed="rId2" cstate="print"/>
          <a:stretch>
            <a:fillRect/>
          </a:stretch>
        </p:blipFill>
        <p:spPr>
          <a:xfrm>
            <a:off x="0" y="0"/>
            <a:ext cx="9163836" cy="6858000"/>
          </a:xfrm>
          <a:prstGeom prst="rect">
            <a:avLst/>
          </a:prstGeom>
        </p:spPr>
      </p:pic>
      <p:sp>
        <p:nvSpPr>
          <p:cNvPr id="5" name="4 - Τίτλος"/>
          <p:cNvSpPr>
            <a:spLocks noGrp="1"/>
          </p:cNvSpPr>
          <p:nvPr>
            <p:ph type="title"/>
          </p:nvPr>
        </p:nvSpPr>
        <p:spPr/>
        <p:txBody>
          <a:bodyPr>
            <a:normAutofit/>
          </a:bodyPr>
          <a:lstStyle/>
          <a:p>
            <a:r>
              <a:rPr lang="el-GR" dirty="0" smtClean="0"/>
              <a:t>Νομός Λασιθίου</a:t>
            </a:r>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2 - Εικόνα" descr="196_1.jpg"/>
          <p:cNvPicPr>
            <a:picLocks noChangeAspect="1"/>
          </p:cNvPicPr>
          <p:nvPr/>
        </p:nvPicPr>
        <p:blipFill>
          <a:blip r:embed="rId2" cstate="print"/>
          <a:stretch>
            <a:fillRect/>
          </a:stretch>
        </p:blipFill>
        <p:spPr>
          <a:xfrm>
            <a:off x="-6494" y="0"/>
            <a:ext cx="9156988" cy="6858000"/>
          </a:xfrm>
          <a:prstGeom prst="rect">
            <a:avLst/>
          </a:prstGeom>
        </p:spPr>
      </p:pic>
      <p:sp>
        <p:nvSpPr>
          <p:cNvPr id="5" name="4 - Τίτλος"/>
          <p:cNvSpPr>
            <a:spLocks noGrp="1"/>
          </p:cNvSpPr>
          <p:nvPr>
            <p:ph type="title"/>
          </p:nvPr>
        </p:nvSpPr>
        <p:spPr>
          <a:xfrm>
            <a:off x="914400" y="5715000"/>
            <a:ext cx="8229600" cy="1143000"/>
          </a:xfrm>
        </p:spPr>
        <p:txBody>
          <a:bodyPr/>
          <a:lstStyle/>
          <a:p>
            <a:r>
              <a:rPr lang="el-GR" dirty="0" smtClean="0">
                <a:solidFill>
                  <a:srgbClr val="FFFF00"/>
                </a:solidFill>
              </a:rPr>
              <a:t>Άγιος Νικόλαος</a:t>
            </a:r>
            <a:endParaRPr lang="el-GR" dirty="0">
              <a:solidFill>
                <a:srgbClr val="FFFF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idx="1"/>
          </p:nvPr>
        </p:nvSpPr>
        <p:spPr/>
        <p:txBody>
          <a:bodyPr>
            <a:normAutofit/>
          </a:bodyPr>
          <a:lstStyle/>
          <a:p>
            <a:r>
              <a:rPr lang="el-GR" sz="6600" dirty="0" smtClean="0">
                <a:solidFill>
                  <a:srgbClr val="FFFF00"/>
                </a:solidFill>
              </a:rPr>
              <a:t>ΕΙΔΙΚΑ ΘΕΜΑΤΑ</a:t>
            </a:r>
            <a:endParaRPr lang="el-GR" sz="6600" dirty="0">
              <a:solidFill>
                <a:srgbClr val="FFFF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p:cNvGrpSpPr>
          <p:nvPr/>
        </p:nvGrpSpPr>
        <p:grpSpPr bwMode="auto">
          <a:xfrm>
            <a:off x="1635250" y="506760"/>
            <a:ext cx="5872385" cy="3808512"/>
            <a:chOff x="0" y="0"/>
            <a:chExt cx="658" cy="427"/>
          </a:xfrm>
        </p:grpSpPr>
        <p:pic>
          <p:nvPicPr>
            <p:cNvPr id="26627" name="Picture 2" descr="72801391.jpg"/>
            <p:cNvPicPr>
              <a:picLocks noChangeAspect="1"/>
            </p:cNvPicPr>
            <p:nvPr/>
          </p:nvPicPr>
          <p:blipFill>
            <a:blip r:embed="rId2" cstate="print"/>
            <a:srcRect t="1366" b="1366"/>
            <a:stretch>
              <a:fillRect/>
            </a:stretch>
          </p:blipFill>
          <p:spPr bwMode="auto">
            <a:xfrm>
              <a:off x="0" y="0"/>
              <a:ext cx="658" cy="427"/>
            </a:xfrm>
            <a:prstGeom prst="rect">
              <a:avLst/>
            </a:prstGeom>
            <a:noFill/>
            <a:ln w="9525">
              <a:noFill/>
              <a:round/>
              <a:headEnd/>
              <a:tailEnd/>
            </a:ln>
          </p:spPr>
        </p:pic>
        <p:pic>
          <p:nvPicPr>
            <p:cNvPr id="26628" name="Picture 3"/>
            <p:cNvPicPr>
              <a:picLocks noChangeAspect="1"/>
            </p:cNvPicPr>
            <p:nvPr/>
          </p:nvPicPr>
          <p:blipFill>
            <a:blip r:embed="rId3" cstate="print"/>
            <a:srcRect/>
            <a:stretch>
              <a:fillRect/>
            </a:stretch>
          </p:blipFill>
          <p:spPr bwMode="auto">
            <a:xfrm>
              <a:off x="-13" y="-9"/>
              <a:ext cx="684" cy="462"/>
            </a:xfrm>
            <a:prstGeom prst="rect">
              <a:avLst/>
            </a:prstGeom>
            <a:noFill/>
            <a:ln w="12700" cap="rnd">
              <a:noFill/>
              <a:round/>
              <a:headEnd/>
              <a:tailEnd/>
            </a:ln>
          </p:spPr>
        </p:pic>
      </p:grpSp>
      <p:sp>
        <p:nvSpPr>
          <p:cNvPr id="4100" name="Rectangle 4"/>
          <p:cNvSpPr>
            <a:spLocks noGrp="1" noChangeArrowheads="1"/>
          </p:cNvSpPr>
          <p:nvPr>
            <p:ph type="title"/>
          </p:nvPr>
        </p:nvSpPr>
        <p:spPr>
          <a:xfrm>
            <a:off x="369466" y="4593209"/>
            <a:ext cx="8419579" cy="1859607"/>
          </a:xfrm>
        </p:spPr>
        <p:txBody>
          <a:bodyPr lIns="64291" tIns="32146" rIns="64291" bIns="32146">
            <a:normAutofit/>
          </a:bodyPr>
          <a:lstStyle/>
          <a:p>
            <a:pPr eaLnBrk="1">
              <a:buClr>
                <a:srgbClr val="876552"/>
              </a:buClr>
            </a:pPr>
            <a:r>
              <a:rPr lang="el-GR" sz="5300" i="1" dirty="0" smtClean="0">
                <a:solidFill>
                  <a:srgbClr val="FFFF00"/>
                </a:solidFill>
                <a:latin typeface="Book Antiqua" pitchFamily="18" charset="0"/>
                <a:ea typeface="Marion"/>
                <a:cs typeface="Marion"/>
                <a:sym typeface="Marion"/>
              </a:rPr>
              <a:t/>
            </a:r>
            <a:br>
              <a:rPr lang="el-GR" sz="5300" i="1" dirty="0" smtClean="0">
                <a:solidFill>
                  <a:srgbClr val="FFFF00"/>
                </a:solidFill>
                <a:latin typeface="Book Antiqua" pitchFamily="18" charset="0"/>
                <a:ea typeface="Marion"/>
                <a:cs typeface="Marion"/>
                <a:sym typeface="Marion"/>
              </a:rPr>
            </a:br>
            <a:r>
              <a:rPr lang="el-GR" sz="5300" i="1" dirty="0" smtClean="0">
                <a:solidFill>
                  <a:srgbClr val="FFFF00"/>
                </a:solidFill>
                <a:latin typeface="Book Antiqua" pitchFamily="18" charset="0"/>
                <a:ea typeface="Marion"/>
                <a:cs typeface="Marion"/>
                <a:sym typeface="Marion"/>
              </a:rPr>
              <a:t>Κρητική Διατροφή</a:t>
            </a:r>
            <a:endParaRPr lang="el-GR" dirty="0" smtClean="0">
              <a:solidFill>
                <a:srgbClr val="FFFF00"/>
              </a:solidFill>
              <a:latin typeface="Book Antiqua" pitchFamily="18" charset="0"/>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0"/>
            <a:ext cx="8229600" cy="1143000"/>
          </a:xfrm>
        </p:spPr>
        <p:txBody>
          <a:bodyPr/>
          <a:lstStyle/>
          <a:p>
            <a:r>
              <a:rPr lang="el-GR" dirty="0" smtClean="0">
                <a:solidFill>
                  <a:srgbClr val="FFFF00"/>
                </a:solidFill>
              </a:rPr>
              <a:t>Κρητική διατροφή </a:t>
            </a:r>
            <a:endParaRPr lang="el-GR" dirty="0">
              <a:solidFill>
                <a:srgbClr val="FFFF00"/>
              </a:solidFill>
            </a:endParaRPr>
          </a:p>
        </p:txBody>
      </p:sp>
      <p:sp>
        <p:nvSpPr>
          <p:cNvPr id="3" name="2 - Θέση περιεχομένου"/>
          <p:cNvSpPr>
            <a:spLocks noGrp="1"/>
          </p:cNvSpPr>
          <p:nvPr>
            <p:ph idx="1"/>
          </p:nvPr>
        </p:nvSpPr>
        <p:spPr>
          <a:xfrm>
            <a:off x="395536" y="1268760"/>
            <a:ext cx="8229600" cy="4525963"/>
          </a:xfrm>
        </p:spPr>
        <p:txBody>
          <a:bodyPr>
            <a:normAutofit/>
          </a:bodyPr>
          <a:lstStyle/>
          <a:p>
            <a:r>
              <a:rPr lang="el-GR" sz="2400" dirty="0">
                <a:solidFill>
                  <a:srgbClr val="FFFF00"/>
                </a:solidFill>
              </a:rPr>
              <a:t>Σήμερα πιστεύεται πως το </a:t>
            </a:r>
            <a:r>
              <a:rPr lang="el-GR" sz="2400" b="1" dirty="0">
                <a:solidFill>
                  <a:srgbClr val="FFFF00"/>
                </a:solidFill>
              </a:rPr>
              <a:t>ελαιόλαδο </a:t>
            </a:r>
            <a:r>
              <a:rPr lang="el-GR" sz="2400" dirty="0">
                <a:solidFill>
                  <a:srgbClr val="FFFF00"/>
                </a:solidFill>
              </a:rPr>
              <a:t>είναι το πιο μεγάλο μυστικό της κρητικής διατροφής και της κρητικής μακροζωίας. </a:t>
            </a:r>
            <a:endParaRPr lang="el-GR" sz="2400" dirty="0" smtClean="0">
              <a:solidFill>
                <a:srgbClr val="FFFF00"/>
              </a:solidFill>
            </a:endParaRPr>
          </a:p>
          <a:p>
            <a:r>
              <a:rPr lang="el-GR" sz="2400" dirty="0">
                <a:solidFill>
                  <a:srgbClr val="FFFF00"/>
                </a:solidFill>
              </a:rPr>
              <a:t>Η </a:t>
            </a:r>
            <a:r>
              <a:rPr lang="el-GR" sz="2400" b="1" dirty="0">
                <a:solidFill>
                  <a:srgbClr val="FFFF00"/>
                </a:solidFill>
              </a:rPr>
              <a:t>οινοποιεία</a:t>
            </a:r>
            <a:r>
              <a:rPr lang="el-GR" sz="2400" dirty="0">
                <a:solidFill>
                  <a:srgbClr val="FFFF00"/>
                </a:solidFill>
              </a:rPr>
              <a:t> στην Κρήτη έχει μια μακρά ιστορία, αφού οι </a:t>
            </a:r>
            <a:r>
              <a:rPr lang="el-GR" sz="2400" dirty="0" err="1">
                <a:solidFill>
                  <a:srgbClr val="FFFF00"/>
                </a:solidFill>
              </a:rPr>
              <a:t>Μινωΐτες</a:t>
            </a:r>
            <a:r>
              <a:rPr lang="el-GR" sz="2400" dirty="0">
                <a:solidFill>
                  <a:srgbClr val="FFFF00"/>
                </a:solidFill>
              </a:rPr>
              <a:t> παρήγαγαν σίγουρα κρασί </a:t>
            </a:r>
            <a:r>
              <a:rPr lang="el-GR" sz="2400" dirty="0" smtClean="0">
                <a:solidFill>
                  <a:srgbClr val="FFFF00"/>
                </a:solidFill>
              </a:rPr>
              <a:t>πριν </a:t>
            </a:r>
            <a:r>
              <a:rPr lang="el-GR" sz="2400" dirty="0">
                <a:solidFill>
                  <a:srgbClr val="FFFF00"/>
                </a:solidFill>
              </a:rPr>
              <a:t>το 1600 </a:t>
            </a:r>
            <a:r>
              <a:rPr lang="el-GR" sz="2400" dirty="0" err="1">
                <a:solidFill>
                  <a:srgbClr val="FFFF00"/>
                </a:solidFill>
              </a:rPr>
              <a:t>π.Χ.</a:t>
            </a:r>
            <a:r>
              <a:rPr lang="el-GR" sz="2400" dirty="0">
                <a:solidFill>
                  <a:srgbClr val="FFFF00"/>
                </a:solidFill>
              </a:rPr>
              <a:t> </a:t>
            </a:r>
            <a:endParaRPr lang="el-GR" sz="2400" dirty="0" smtClean="0">
              <a:solidFill>
                <a:srgbClr val="FFFF00"/>
              </a:solidFill>
            </a:endParaRPr>
          </a:p>
          <a:p>
            <a:r>
              <a:rPr lang="el-GR" sz="2400" dirty="0">
                <a:solidFill>
                  <a:srgbClr val="FFFF00"/>
                </a:solidFill>
              </a:rPr>
              <a:t>Η κατανάλωση </a:t>
            </a:r>
            <a:r>
              <a:rPr lang="el-GR" sz="2400" b="1" dirty="0">
                <a:solidFill>
                  <a:srgbClr val="FFFF00"/>
                </a:solidFill>
              </a:rPr>
              <a:t>τυροκομικών</a:t>
            </a:r>
            <a:r>
              <a:rPr lang="el-GR" sz="2400" dirty="0">
                <a:solidFill>
                  <a:srgbClr val="FFFF00"/>
                </a:solidFill>
              </a:rPr>
              <a:t> στην Κρήτη είναι η μεγαλύτερη σε παγκόσμια </a:t>
            </a:r>
            <a:r>
              <a:rPr lang="el-GR" sz="2400" dirty="0" smtClean="0">
                <a:solidFill>
                  <a:srgbClr val="FFFF00"/>
                </a:solidFill>
              </a:rPr>
              <a:t>κλίμακα</a:t>
            </a:r>
            <a:r>
              <a:rPr lang="el-GR" sz="2400" dirty="0">
                <a:solidFill>
                  <a:srgbClr val="FFFF00"/>
                </a:solidFill>
              </a:rPr>
              <a:t>.</a:t>
            </a:r>
            <a:endParaRPr lang="el-GR" sz="2400" dirty="0" smtClean="0">
              <a:solidFill>
                <a:srgbClr val="FFFF00"/>
              </a:solidFill>
            </a:endParaRPr>
          </a:p>
          <a:p>
            <a:r>
              <a:rPr lang="el-GR" sz="2400" dirty="0">
                <a:solidFill>
                  <a:srgbClr val="FFFF00"/>
                </a:solidFill>
              </a:rPr>
              <a:t>Η Κρήτη έχει τα περισσότερα είδη από άγρια </a:t>
            </a:r>
            <a:r>
              <a:rPr lang="el-GR" sz="2400" b="1" dirty="0">
                <a:solidFill>
                  <a:srgbClr val="FFFF00"/>
                </a:solidFill>
              </a:rPr>
              <a:t>βότανα</a:t>
            </a:r>
            <a:r>
              <a:rPr lang="el-GR" sz="2400" dirty="0">
                <a:solidFill>
                  <a:srgbClr val="FFFF00"/>
                </a:solidFill>
              </a:rPr>
              <a:t> και μπαχαρικά στην Ευρώπη.</a:t>
            </a:r>
            <a:endParaRPr lang="el-GR" sz="2400" dirty="0" smtClean="0">
              <a:solidFill>
                <a:srgbClr val="FFFF00"/>
              </a:solidFill>
            </a:endParaRPr>
          </a:p>
          <a:p>
            <a:endParaRPr lang="el-GR" sz="1800" dirty="0"/>
          </a:p>
        </p:txBody>
      </p:sp>
      <p:pic>
        <p:nvPicPr>
          <p:cNvPr id="4" name="3 - Εικόνα" descr="oliveoil0.jpg"/>
          <p:cNvPicPr>
            <a:picLocks noChangeAspect="1"/>
          </p:cNvPicPr>
          <p:nvPr/>
        </p:nvPicPr>
        <p:blipFill>
          <a:blip r:embed="rId2" cstate="print"/>
          <a:stretch>
            <a:fillRect/>
          </a:stretch>
        </p:blipFill>
        <p:spPr>
          <a:xfrm>
            <a:off x="395536" y="5229200"/>
            <a:ext cx="1599100" cy="1028754"/>
          </a:xfrm>
          <a:prstGeom prst="rect">
            <a:avLst/>
          </a:prstGeom>
          <a:effectLst>
            <a:softEdge rad="127000"/>
          </a:effectLst>
        </p:spPr>
      </p:pic>
      <p:pic>
        <p:nvPicPr>
          <p:cNvPr id="5" name="4 - Εικόνα" descr="wine0.jpg"/>
          <p:cNvPicPr>
            <a:picLocks noChangeAspect="1"/>
          </p:cNvPicPr>
          <p:nvPr/>
        </p:nvPicPr>
        <p:blipFill>
          <a:blip r:embed="rId3" cstate="print"/>
          <a:stretch>
            <a:fillRect/>
          </a:stretch>
        </p:blipFill>
        <p:spPr>
          <a:xfrm>
            <a:off x="2123728" y="5085184"/>
            <a:ext cx="2068011" cy="1330421"/>
          </a:xfrm>
          <a:prstGeom prst="rect">
            <a:avLst/>
          </a:prstGeom>
          <a:effectLst>
            <a:softEdge rad="317500"/>
          </a:effectLst>
        </p:spPr>
      </p:pic>
      <p:pic>
        <p:nvPicPr>
          <p:cNvPr id="6" name="5 - Εικόνα" descr="7fc11fdae30bf52b246f1d95c97eb48c6b609752_300x193_Q75.jpeg"/>
          <p:cNvPicPr>
            <a:picLocks noChangeAspect="1"/>
          </p:cNvPicPr>
          <p:nvPr/>
        </p:nvPicPr>
        <p:blipFill>
          <a:blip r:embed="rId4" cstate="print"/>
          <a:stretch>
            <a:fillRect/>
          </a:stretch>
        </p:blipFill>
        <p:spPr>
          <a:xfrm>
            <a:off x="4427984" y="5157192"/>
            <a:ext cx="1860236" cy="1196752"/>
          </a:xfrm>
          <a:prstGeom prst="rect">
            <a:avLst/>
          </a:prstGeom>
          <a:effectLst>
            <a:softEdge rad="317500"/>
          </a:effectLst>
        </p:spPr>
      </p:pic>
      <p:pic>
        <p:nvPicPr>
          <p:cNvPr id="7" name="6 - Εικόνα" descr="herbs0.jpg"/>
          <p:cNvPicPr>
            <a:picLocks noChangeAspect="1"/>
          </p:cNvPicPr>
          <p:nvPr/>
        </p:nvPicPr>
        <p:blipFill>
          <a:blip r:embed="rId5" cstate="print"/>
          <a:stretch>
            <a:fillRect/>
          </a:stretch>
        </p:blipFill>
        <p:spPr>
          <a:xfrm>
            <a:off x="6732240" y="5229200"/>
            <a:ext cx="1715807" cy="1103836"/>
          </a:xfrm>
          <a:prstGeom prst="rect">
            <a:avLst/>
          </a:prstGeom>
          <a:effectLst>
            <a:softEdge rad="317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solidFill>
                  <a:srgbClr val="FFFF00"/>
                </a:solidFill>
              </a:rPr>
              <a:t>Π</a:t>
            </a:r>
            <a:r>
              <a:rPr lang="el-GR" dirty="0" smtClean="0">
                <a:solidFill>
                  <a:srgbClr val="FFFF00"/>
                </a:solidFill>
              </a:rPr>
              <a:t>εριεχόμενα</a:t>
            </a:r>
            <a:endParaRPr lang="el-GR" dirty="0">
              <a:solidFill>
                <a:srgbClr val="FFFF00"/>
              </a:solidFill>
            </a:endParaRPr>
          </a:p>
        </p:txBody>
      </p:sp>
      <p:sp>
        <p:nvSpPr>
          <p:cNvPr id="3" name="2 - Θέση περιεχομένου"/>
          <p:cNvSpPr>
            <a:spLocks noGrp="1"/>
          </p:cNvSpPr>
          <p:nvPr>
            <p:ph idx="1"/>
          </p:nvPr>
        </p:nvSpPr>
        <p:spPr/>
        <p:txBody>
          <a:bodyPr numCol="2">
            <a:normAutofit/>
          </a:bodyPr>
          <a:lstStyle/>
          <a:p>
            <a:pPr lvl="1">
              <a:buFont typeface="Arial" pitchFamily="34" charset="0"/>
              <a:buChar char="•"/>
            </a:pPr>
            <a:endParaRPr lang="el-GR" sz="2200" dirty="0" smtClean="0">
              <a:solidFill>
                <a:srgbClr val="FFFF00"/>
              </a:solidFill>
            </a:endParaRPr>
          </a:p>
          <a:p>
            <a:pPr lvl="1">
              <a:buFont typeface="Arial" pitchFamily="34" charset="0"/>
              <a:buChar char="•"/>
            </a:pPr>
            <a:r>
              <a:rPr lang="el-GR" sz="2200" dirty="0" smtClean="0">
                <a:solidFill>
                  <a:srgbClr val="FFFF00"/>
                </a:solidFill>
              </a:rPr>
              <a:t>Η Κρήτη κατά τόπους</a:t>
            </a:r>
            <a:endParaRPr lang="el-GR" sz="2200" dirty="0" smtClean="0">
              <a:solidFill>
                <a:srgbClr val="FFFF00"/>
              </a:solidFill>
            </a:endParaRPr>
          </a:p>
          <a:p>
            <a:pPr lvl="1"/>
            <a:r>
              <a:rPr lang="el-GR" sz="2200" dirty="0" smtClean="0">
                <a:solidFill>
                  <a:srgbClr val="FFFF00"/>
                </a:solidFill>
              </a:rPr>
              <a:t>Νομός </a:t>
            </a:r>
            <a:r>
              <a:rPr lang="el-GR" sz="2200" dirty="0" smtClean="0">
                <a:solidFill>
                  <a:srgbClr val="FFFF00"/>
                </a:solidFill>
              </a:rPr>
              <a:t>Χανίων</a:t>
            </a:r>
          </a:p>
          <a:p>
            <a:pPr lvl="1"/>
            <a:r>
              <a:rPr lang="el-GR" sz="2200" dirty="0" smtClean="0">
                <a:solidFill>
                  <a:srgbClr val="FFFF00"/>
                </a:solidFill>
              </a:rPr>
              <a:t>Χανιά</a:t>
            </a:r>
          </a:p>
          <a:p>
            <a:pPr lvl="1"/>
            <a:r>
              <a:rPr lang="el-GR" sz="2200" dirty="0" smtClean="0">
                <a:solidFill>
                  <a:srgbClr val="FFFF00"/>
                </a:solidFill>
              </a:rPr>
              <a:t>Νομός  Ρεθύμνου</a:t>
            </a:r>
          </a:p>
          <a:p>
            <a:pPr lvl="1"/>
            <a:r>
              <a:rPr lang="el-GR" sz="2200" dirty="0" smtClean="0">
                <a:solidFill>
                  <a:srgbClr val="FFFF00"/>
                </a:solidFill>
              </a:rPr>
              <a:t>Ρέθυμνο</a:t>
            </a:r>
          </a:p>
          <a:p>
            <a:pPr lvl="1"/>
            <a:r>
              <a:rPr lang="el-GR" sz="2200" dirty="0" smtClean="0">
                <a:solidFill>
                  <a:srgbClr val="FFFF00"/>
                </a:solidFill>
              </a:rPr>
              <a:t>Νομός Ηρακλείου</a:t>
            </a:r>
          </a:p>
          <a:p>
            <a:pPr lvl="1"/>
            <a:r>
              <a:rPr lang="el-GR" sz="2200" dirty="0" smtClean="0">
                <a:solidFill>
                  <a:srgbClr val="FFFF00"/>
                </a:solidFill>
              </a:rPr>
              <a:t>Ηράκλειο</a:t>
            </a:r>
          </a:p>
          <a:p>
            <a:pPr lvl="1"/>
            <a:r>
              <a:rPr lang="el-GR" sz="2200" dirty="0" smtClean="0">
                <a:solidFill>
                  <a:srgbClr val="FFFF00"/>
                </a:solidFill>
              </a:rPr>
              <a:t>Νομός Λασιθίου</a:t>
            </a:r>
          </a:p>
          <a:p>
            <a:endParaRPr lang="el-GR" sz="2200" dirty="0" smtClean="0">
              <a:solidFill>
                <a:srgbClr val="FFFF00"/>
              </a:solidFill>
            </a:endParaRPr>
          </a:p>
          <a:p>
            <a:endParaRPr lang="el-GR" sz="2200" dirty="0" smtClean="0">
              <a:solidFill>
                <a:srgbClr val="FFFF00"/>
              </a:solidFill>
            </a:endParaRPr>
          </a:p>
          <a:p>
            <a:endParaRPr lang="el-GR" sz="2200" dirty="0" smtClean="0">
              <a:solidFill>
                <a:srgbClr val="FFFF00"/>
              </a:solidFill>
            </a:endParaRPr>
          </a:p>
          <a:p>
            <a:r>
              <a:rPr lang="el-GR" sz="2200" dirty="0" smtClean="0">
                <a:solidFill>
                  <a:srgbClr val="FFFF00"/>
                </a:solidFill>
              </a:rPr>
              <a:t>Ειδικά </a:t>
            </a:r>
            <a:r>
              <a:rPr lang="el-GR" sz="2200" dirty="0" smtClean="0">
                <a:solidFill>
                  <a:srgbClr val="FFFF00"/>
                </a:solidFill>
              </a:rPr>
              <a:t>Θέματα</a:t>
            </a:r>
          </a:p>
          <a:p>
            <a:pPr lvl="1"/>
            <a:r>
              <a:rPr lang="el-GR" sz="2200" dirty="0" smtClean="0">
                <a:solidFill>
                  <a:srgbClr val="FFFF00"/>
                </a:solidFill>
              </a:rPr>
              <a:t>Διατροφή</a:t>
            </a:r>
          </a:p>
          <a:p>
            <a:pPr lvl="1"/>
            <a:r>
              <a:rPr lang="el-GR" sz="2200" dirty="0" smtClean="0">
                <a:solidFill>
                  <a:srgbClr val="FFFF00"/>
                </a:solidFill>
              </a:rPr>
              <a:t>Ποτά </a:t>
            </a:r>
          </a:p>
          <a:p>
            <a:pPr lvl="1"/>
            <a:r>
              <a:rPr lang="el-GR" sz="2200" dirty="0" smtClean="0">
                <a:solidFill>
                  <a:srgbClr val="FFFF00"/>
                </a:solidFill>
              </a:rPr>
              <a:t>Μουσική</a:t>
            </a:r>
          </a:p>
          <a:p>
            <a:pPr lvl="1"/>
            <a:r>
              <a:rPr lang="el-GR" sz="2200" dirty="0" smtClean="0">
                <a:solidFill>
                  <a:srgbClr val="FFFF00"/>
                </a:solidFill>
              </a:rPr>
              <a:t>Χορός</a:t>
            </a:r>
          </a:p>
          <a:p>
            <a:pPr lvl="1"/>
            <a:r>
              <a:rPr lang="el-GR" sz="2200" dirty="0" smtClean="0">
                <a:solidFill>
                  <a:srgbClr val="FFFF00"/>
                </a:solidFill>
              </a:rPr>
              <a:t>Βεντέτα</a:t>
            </a:r>
          </a:p>
          <a:p>
            <a:pPr lvl="1"/>
            <a:r>
              <a:rPr lang="el-GR" sz="2200" dirty="0" smtClean="0">
                <a:solidFill>
                  <a:srgbClr val="FFFF00"/>
                </a:solidFill>
              </a:rPr>
              <a:t>Τοπικισμός</a:t>
            </a:r>
          </a:p>
          <a:p>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p:cNvPicPr>
          <p:nvPr/>
        </p:nvPicPr>
        <p:blipFill>
          <a:blip r:embed="rId2" cstate="print"/>
          <a:srcRect/>
          <a:stretch>
            <a:fillRect/>
          </a:stretch>
        </p:blipFill>
        <p:spPr bwMode="auto">
          <a:xfrm>
            <a:off x="251520" y="620688"/>
            <a:ext cx="3434581" cy="2442270"/>
          </a:xfrm>
          <a:prstGeom prst="rect">
            <a:avLst/>
          </a:prstGeom>
          <a:noFill/>
          <a:ln w="12700" cap="rnd">
            <a:noFill/>
            <a:round/>
            <a:headEnd/>
            <a:tailEnd/>
          </a:ln>
        </p:spPr>
      </p:pic>
      <p:pic>
        <p:nvPicPr>
          <p:cNvPr id="28674" name="Picture 2"/>
          <p:cNvPicPr>
            <a:picLocks noChangeAspect="1"/>
          </p:cNvPicPr>
          <p:nvPr/>
        </p:nvPicPr>
        <p:blipFill>
          <a:blip r:embed="rId3" cstate="print"/>
          <a:srcRect/>
          <a:stretch>
            <a:fillRect/>
          </a:stretch>
        </p:blipFill>
        <p:spPr bwMode="auto">
          <a:xfrm>
            <a:off x="3783955" y="668611"/>
            <a:ext cx="2828479" cy="2408783"/>
          </a:xfrm>
          <a:prstGeom prst="rect">
            <a:avLst/>
          </a:prstGeom>
          <a:noFill/>
          <a:ln w="12700" cap="rnd">
            <a:noFill/>
            <a:round/>
            <a:headEnd/>
            <a:tailEnd/>
          </a:ln>
        </p:spPr>
      </p:pic>
      <p:pic>
        <p:nvPicPr>
          <p:cNvPr id="28675" name="Picture 3"/>
          <p:cNvPicPr>
            <a:picLocks noChangeAspect="1"/>
          </p:cNvPicPr>
          <p:nvPr/>
        </p:nvPicPr>
        <p:blipFill>
          <a:blip r:embed="rId4" cstate="print"/>
          <a:srcRect/>
          <a:stretch>
            <a:fillRect/>
          </a:stretch>
        </p:blipFill>
        <p:spPr bwMode="auto">
          <a:xfrm>
            <a:off x="6680523" y="680889"/>
            <a:ext cx="2139776" cy="2426643"/>
          </a:xfrm>
          <a:prstGeom prst="rect">
            <a:avLst/>
          </a:prstGeom>
          <a:noFill/>
          <a:ln w="12700" cap="rnd">
            <a:noFill/>
            <a:round/>
            <a:headEnd/>
            <a:tailEnd/>
          </a:ln>
        </p:spPr>
      </p:pic>
      <p:pic>
        <p:nvPicPr>
          <p:cNvPr id="28676" name="Picture 4"/>
          <p:cNvPicPr>
            <a:picLocks noChangeAspect="1"/>
          </p:cNvPicPr>
          <p:nvPr/>
        </p:nvPicPr>
        <p:blipFill>
          <a:blip r:embed="rId5" cstate="print"/>
          <a:srcRect/>
          <a:stretch>
            <a:fillRect/>
          </a:stretch>
        </p:blipFill>
        <p:spPr bwMode="auto">
          <a:xfrm>
            <a:off x="2771800" y="3573016"/>
            <a:ext cx="2831827" cy="2531566"/>
          </a:xfrm>
          <a:prstGeom prst="rect">
            <a:avLst/>
          </a:prstGeom>
          <a:noFill/>
          <a:ln w="12700" cap="rnd">
            <a:noFill/>
            <a:round/>
            <a:headEnd/>
            <a:tailEnd/>
          </a:ln>
        </p:spPr>
      </p:pic>
      <p:pic>
        <p:nvPicPr>
          <p:cNvPr id="28677" name="Picture 5"/>
          <p:cNvPicPr>
            <a:picLocks noChangeAspect="1"/>
          </p:cNvPicPr>
          <p:nvPr/>
        </p:nvPicPr>
        <p:blipFill>
          <a:blip r:embed="rId6" cstate="print"/>
          <a:srcRect/>
          <a:stretch>
            <a:fillRect/>
          </a:stretch>
        </p:blipFill>
        <p:spPr bwMode="auto">
          <a:xfrm>
            <a:off x="5652120" y="3573016"/>
            <a:ext cx="3176736" cy="2467942"/>
          </a:xfrm>
          <a:prstGeom prst="rect">
            <a:avLst/>
          </a:prstGeom>
          <a:noFill/>
          <a:ln w="12700" cap="rnd">
            <a:noFill/>
            <a:round/>
            <a:headEnd/>
            <a:tailEnd/>
          </a:ln>
        </p:spPr>
      </p:pic>
      <p:pic>
        <p:nvPicPr>
          <p:cNvPr id="28678" name="Picture 6"/>
          <p:cNvPicPr>
            <a:picLocks noChangeAspect="1"/>
          </p:cNvPicPr>
          <p:nvPr/>
        </p:nvPicPr>
        <p:blipFill>
          <a:blip r:embed="rId7" cstate="print"/>
          <a:srcRect/>
          <a:stretch>
            <a:fillRect/>
          </a:stretch>
        </p:blipFill>
        <p:spPr bwMode="auto">
          <a:xfrm>
            <a:off x="395536" y="3573016"/>
            <a:ext cx="2326184" cy="2557239"/>
          </a:xfrm>
          <a:prstGeom prst="rect">
            <a:avLst/>
          </a:prstGeom>
          <a:noFill/>
          <a:ln w="12700" cap="rnd">
            <a:noFill/>
            <a:round/>
            <a:headEnd/>
            <a:tailEnd/>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0"/>
            <a:ext cx="8229600" cy="1371600"/>
          </a:xfrm>
        </p:spPr>
        <p:txBody>
          <a:bodyPr/>
          <a:lstStyle/>
          <a:p>
            <a:r>
              <a:rPr lang="el-GR" b="1" dirty="0">
                <a:solidFill>
                  <a:srgbClr val="FFFF00"/>
                </a:solidFill>
              </a:rPr>
              <a:t>ΠΟΤΑ</a:t>
            </a:r>
            <a:endParaRPr lang="en-US" b="1" dirty="0">
              <a:solidFill>
                <a:srgbClr val="FFFF00"/>
              </a:solidFill>
            </a:endParaRPr>
          </a:p>
        </p:txBody>
      </p:sp>
      <p:sp>
        <p:nvSpPr>
          <p:cNvPr id="132102" name="Rectangle 6"/>
          <p:cNvSpPr>
            <a:spLocks noGrp="1" noChangeArrowheads="1"/>
          </p:cNvSpPr>
          <p:nvPr>
            <p:ph idx="1"/>
          </p:nvPr>
        </p:nvSpPr>
        <p:spPr/>
        <p:txBody>
          <a:bodyPr/>
          <a:lstStyle/>
          <a:p>
            <a:r>
              <a:rPr lang="el-GR" dirty="0" smtClean="0">
                <a:solidFill>
                  <a:srgbClr val="FFFF00"/>
                </a:solidFill>
              </a:rPr>
              <a:t>Ρ</a:t>
            </a:r>
            <a:r>
              <a:rPr lang="en-US" dirty="0" smtClean="0">
                <a:solidFill>
                  <a:srgbClr val="FFFF00"/>
                </a:solidFill>
              </a:rPr>
              <a:t>AKI</a:t>
            </a:r>
            <a:endParaRPr lang="el-GR" dirty="0">
              <a:solidFill>
                <a:srgbClr val="FFFF00"/>
              </a:solidFill>
            </a:endParaRPr>
          </a:p>
          <a:p>
            <a:endParaRPr lang="el-GR" dirty="0"/>
          </a:p>
          <a:p>
            <a:endParaRPr lang="el-GR" dirty="0"/>
          </a:p>
          <a:p>
            <a:endParaRPr lang="el-GR" dirty="0"/>
          </a:p>
          <a:p>
            <a:endParaRPr lang="el-GR" dirty="0"/>
          </a:p>
          <a:p>
            <a:r>
              <a:rPr lang="el-GR" dirty="0">
                <a:solidFill>
                  <a:srgbClr val="FFFF00"/>
                </a:solidFill>
              </a:rPr>
              <a:t>ΡΑΚΟΜΕΛΟ</a:t>
            </a:r>
          </a:p>
          <a:p>
            <a:endParaRPr lang="en-US" dirty="0"/>
          </a:p>
        </p:txBody>
      </p:sp>
      <p:pic>
        <p:nvPicPr>
          <p:cNvPr id="132103" name="Picture 7" descr="tsik"/>
          <p:cNvPicPr>
            <a:picLocks noChangeAspect="1" noChangeArrowheads="1"/>
          </p:cNvPicPr>
          <p:nvPr/>
        </p:nvPicPr>
        <p:blipFill>
          <a:blip r:embed="rId2" cstate="print"/>
          <a:stretch>
            <a:fillRect/>
          </a:stretch>
        </p:blipFill>
        <p:spPr bwMode="auto">
          <a:xfrm>
            <a:off x="3740201" y="1371600"/>
            <a:ext cx="4178198" cy="2776538"/>
          </a:xfrm>
          <a:prstGeom prst="rect">
            <a:avLst/>
          </a:prstGeom>
          <a:noFill/>
        </p:spPr>
      </p:pic>
      <p:sp>
        <p:nvSpPr>
          <p:cNvPr id="132105" name="AutoShape 9" descr="Z"/>
          <p:cNvSpPr>
            <a:spLocks noChangeAspect="1" noChangeArrowheads="1"/>
          </p:cNvSpPr>
          <p:nvPr/>
        </p:nvSpPr>
        <p:spPr bwMode="auto">
          <a:xfrm>
            <a:off x="4419600" y="3276600"/>
            <a:ext cx="304800" cy="304800"/>
          </a:xfrm>
          <a:prstGeom prst="rect">
            <a:avLst/>
          </a:prstGeom>
          <a:noFill/>
        </p:spPr>
        <p:txBody>
          <a:bodyPr/>
          <a:lstStyle/>
          <a:p>
            <a:endParaRPr lang="el-GR"/>
          </a:p>
        </p:txBody>
      </p:sp>
      <p:sp>
        <p:nvSpPr>
          <p:cNvPr id="132107" name="AutoShape 11" descr="Z"/>
          <p:cNvSpPr>
            <a:spLocks noChangeAspect="1" noChangeArrowheads="1"/>
          </p:cNvSpPr>
          <p:nvPr/>
        </p:nvSpPr>
        <p:spPr bwMode="auto">
          <a:xfrm>
            <a:off x="4419600" y="3276600"/>
            <a:ext cx="304800" cy="304800"/>
          </a:xfrm>
          <a:prstGeom prst="rect">
            <a:avLst/>
          </a:prstGeom>
          <a:noFill/>
        </p:spPr>
        <p:txBody>
          <a:bodyPr/>
          <a:lstStyle/>
          <a:p>
            <a:endParaRPr lang="el-GR"/>
          </a:p>
        </p:txBody>
      </p:sp>
      <p:pic>
        <p:nvPicPr>
          <p:cNvPr id="132109" name="Picture 13" descr="rakomelo"/>
          <p:cNvPicPr>
            <a:picLocks noChangeAspect="1" noChangeArrowheads="1"/>
          </p:cNvPicPr>
          <p:nvPr/>
        </p:nvPicPr>
        <p:blipFill>
          <a:blip r:embed="rId3" cstate="print"/>
          <a:srcRect/>
          <a:stretch>
            <a:fillRect/>
          </a:stretch>
        </p:blipFill>
        <p:spPr bwMode="auto">
          <a:xfrm>
            <a:off x="3429000" y="4191000"/>
            <a:ext cx="4800600" cy="235267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3"/>
          <p:cNvSpPr>
            <a:spLocks noGrp="1" noChangeArrowheads="1"/>
          </p:cNvSpPr>
          <p:nvPr>
            <p:ph idx="1"/>
          </p:nvPr>
        </p:nvSpPr>
        <p:spPr>
          <a:xfrm>
            <a:off x="457200" y="609600"/>
            <a:ext cx="3886200" cy="5486400"/>
          </a:xfrm>
        </p:spPr>
        <p:txBody>
          <a:bodyPr/>
          <a:lstStyle/>
          <a:p>
            <a:r>
              <a:rPr lang="el-GR" dirty="0">
                <a:solidFill>
                  <a:srgbClr val="FFFF00"/>
                </a:solidFill>
              </a:rPr>
              <a:t>ΠΕΤΙΜΕΖΙ</a:t>
            </a:r>
          </a:p>
          <a:p>
            <a:endParaRPr lang="el-GR" dirty="0">
              <a:solidFill>
                <a:srgbClr val="FFFF00"/>
              </a:solidFill>
            </a:endParaRPr>
          </a:p>
          <a:p>
            <a:endParaRPr lang="el-GR" dirty="0">
              <a:solidFill>
                <a:srgbClr val="FFFF00"/>
              </a:solidFill>
            </a:endParaRPr>
          </a:p>
          <a:p>
            <a:endParaRPr lang="el-GR" dirty="0">
              <a:solidFill>
                <a:srgbClr val="FFFF00"/>
              </a:solidFill>
            </a:endParaRPr>
          </a:p>
          <a:p>
            <a:r>
              <a:rPr lang="el-GR" dirty="0">
                <a:solidFill>
                  <a:srgbClr val="FFFF00"/>
                </a:solidFill>
              </a:rPr>
              <a:t>ΧΑΡΟΥΠΟΜΕΛΟ</a:t>
            </a:r>
          </a:p>
          <a:p>
            <a:endParaRPr lang="el-GR" dirty="0">
              <a:solidFill>
                <a:srgbClr val="FFFF00"/>
              </a:solidFill>
            </a:endParaRPr>
          </a:p>
          <a:p>
            <a:endParaRPr lang="el-GR" dirty="0">
              <a:solidFill>
                <a:srgbClr val="FFFF00"/>
              </a:solidFill>
            </a:endParaRPr>
          </a:p>
          <a:p>
            <a:endParaRPr lang="el-GR" dirty="0">
              <a:solidFill>
                <a:srgbClr val="FFFF00"/>
              </a:solidFill>
            </a:endParaRPr>
          </a:p>
          <a:p>
            <a:r>
              <a:rPr lang="el-GR" dirty="0">
                <a:solidFill>
                  <a:srgbClr val="FFFF00"/>
                </a:solidFill>
              </a:rPr>
              <a:t>ΚΑΝΕΛΛΑΔΑ</a:t>
            </a:r>
            <a:endParaRPr lang="en-US" dirty="0">
              <a:solidFill>
                <a:srgbClr val="FFFF00"/>
              </a:solidFill>
            </a:endParaRPr>
          </a:p>
        </p:txBody>
      </p:sp>
      <p:pic>
        <p:nvPicPr>
          <p:cNvPr id="133125" name="Picture 5" descr="%CF%80%CE%B5%CF%84%CE%B9%CE%BC%CE%AD%CE%B6%CE%B9"/>
          <p:cNvPicPr>
            <a:picLocks noChangeAspect="1" noChangeArrowheads="1"/>
          </p:cNvPicPr>
          <p:nvPr/>
        </p:nvPicPr>
        <p:blipFill>
          <a:blip r:embed="rId2" cstate="print"/>
          <a:srcRect/>
          <a:stretch>
            <a:fillRect/>
          </a:stretch>
        </p:blipFill>
        <p:spPr bwMode="auto">
          <a:xfrm>
            <a:off x="4572000" y="0"/>
            <a:ext cx="3810000" cy="2286000"/>
          </a:xfrm>
          <a:prstGeom prst="rect">
            <a:avLst/>
          </a:prstGeom>
          <a:noFill/>
        </p:spPr>
      </p:pic>
      <p:sp>
        <p:nvSpPr>
          <p:cNvPr id="133127" name="AutoShape 7" descr="Z"/>
          <p:cNvSpPr>
            <a:spLocks noChangeAspect="1" noChangeArrowheads="1"/>
          </p:cNvSpPr>
          <p:nvPr/>
        </p:nvSpPr>
        <p:spPr bwMode="auto">
          <a:xfrm>
            <a:off x="4419600" y="3276600"/>
            <a:ext cx="304800" cy="304800"/>
          </a:xfrm>
          <a:prstGeom prst="rect">
            <a:avLst/>
          </a:prstGeom>
          <a:noFill/>
        </p:spPr>
        <p:txBody>
          <a:bodyPr/>
          <a:lstStyle/>
          <a:p>
            <a:endParaRPr lang="el-GR"/>
          </a:p>
        </p:txBody>
      </p:sp>
      <p:pic>
        <p:nvPicPr>
          <p:cNvPr id="133129" name="Picture 9" descr="DSCN5280"/>
          <p:cNvPicPr>
            <a:picLocks noChangeAspect="1" noChangeArrowheads="1"/>
          </p:cNvPicPr>
          <p:nvPr/>
        </p:nvPicPr>
        <p:blipFill>
          <a:blip r:embed="rId3" cstate="print"/>
          <a:srcRect b="16551"/>
          <a:stretch>
            <a:fillRect/>
          </a:stretch>
        </p:blipFill>
        <p:spPr bwMode="auto">
          <a:xfrm>
            <a:off x="4572000" y="2286000"/>
            <a:ext cx="3810000" cy="2305050"/>
          </a:xfrm>
          <a:prstGeom prst="rect">
            <a:avLst/>
          </a:prstGeom>
          <a:noFill/>
        </p:spPr>
      </p:pic>
      <p:pic>
        <p:nvPicPr>
          <p:cNvPr id="133131" name="Picture 11" descr="kanellada_1039"/>
          <p:cNvPicPr>
            <a:picLocks noChangeAspect="1" noChangeArrowheads="1"/>
          </p:cNvPicPr>
          <p:nvPr/>
        </p:nvPicPr>
        <p:blipFill>
          <a:blip r:embed="rId4" cstate="print"/>
          <a:srcRect l="14769" r="14769" b="3288"/>
          <a:stretch>
            <a:fillRect/>
          </a:stretch>
        </p:blipFill>
        <p:spPr bwMode="auto">
          <a:xfrm>
            <a:off x="4572000" y="4570413"/>
            <a:ext cx="3810000" cy="22875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l-GR" dirty="0">
                <a:solidFill>
                  <a:srgbClr val="FFFF00"/>
                </a:solidFill>
              </a:rPr>
              <a:t>ΜΟΥΣΙΚΗ</a:t>
            </a:r>
          </a:p>
        </p:txBody>
      </p:sp>
      <p:sp>
        <p:nvSpPr>
          <p:cNvPr id="362500" name="Rectangle 4"/>
          <p:cNvSpPr>
            <a:spLocks noGrp="1" noChangeArrowheads="1"/>
          </p:cNvSpPr>
          <p:nvPr>
            <p:ph idx="1"/>
          </p:nvPr>
        </p:nvSpPr>
        <p:spPr/>
        <p:txBody>
          <a:bodyPr/>
          <a:lstStyle/>
          <a:p>
            <a:r>
              <a:rPr lang="el-GR" b="1" dirty="0">
                <a:solidFill>
                  <a:srgbClr val="FFFF00"/>
                </a:solidFill>
              </a:rPr>
              <a:t>Οι μαντινάδες </a:t>
            </a:r>
            <a:endParaRPr lang="el-GR" dirty="0">
              <a:solidFill>
                <a:srgbClr val="FFFF00"/>
              </a:solidFill>
            </a:endParaRPr>
          </a:p>
          <a:p>
            <a:r>
              <a:rPr lang="el-GR" b="1" dirty="0">
                <a:solidFill>
                  <a:srgbClr val="FFFF00"/>
                </a:solidFill>
              </a:rPr>
              <a:t>Οι κοντυλιές </a:t>
            </a:r>
            <a:endParaRPr lang="el-GR" dirty="0">
              <a:solidFill>
                <a:srgbClr val="FFFF00"/>
              </a:solidFill>
            </a:endParaRPr>
          </a:p>
          <a:p>
            <a:r>
              <a:rPr lang="el-GR" b="1" dirty="0">
                <a:solidFill>
                  <a:srgbClr val="FFFF00"/>
                </a:solidFill>
              </a:rPr>
              <a:t>Τα ριζίτικα</a:t>
            </a:r>
            <a:endParaRPr lang="el-GR" dirty="0">
              <a:solidFill>
                <a:srgbClr val="FFFF00"/>
              </a:solidFill>
            </a:endParaRPr>
          </a:p>
          <a:p>
            <a:r>
              <a:rPr lang="el-GR" b="1" dirty="0">
                <a:solidFill>
                  <a:srgbClr val="FFFF00"/>
                </a:solidFill>
              </a:rPr>
              <a:t>Οι ρίμες</a:t>
            </a:r>
            <a:endParaRPr lang="el-GR" dirty="0">
              <a:solidFill>
                <a:srgbClr val="FFFF00"/>
              </a:solidFill>
            </a:endParaRPr>
          </a:p>
          <a:p>
            <a:r>
              <a:rPr lang="el-GR" b="1" dirty="0">
                <a:solidFill>
                  <a:srgbClr val="FFFF00"/>
                </a:solidFill>
              </a:rPr>
              <a:t>Τα μοιρολόγια</a:t>
            </a:r>
            <a:endParaRPr lang="el-GR" dirty="0">
              <a:solidFill>
                <a:srgbClr val="FFFF0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4000" dirty="0" smtClean="0">
                <a:solidFill>
                  <a:srgbClr val="FFFF00"/>
                </a:solidFill>
              </a:rPr>
              <a:t>Χορός</a:t>
            </a:r>
            <a:endParaRPr lang="el-GR" sz="4000" dirty="0">
              <a:solidFill>
                <a:srgbClr val="FFFF00"/>
              </a:solidFill>
            </a:endParaRPr>
          </a:p>
        </p:txBody>
      </p:sp>
      <p:sp>
        <p:nvSpPr>
          <p:cNvPr id="3" name="2 - Θέση περιεχομένου"/>
          <p:cNvSpPr>
            <a:spLocks noGrp="1"/>
          </p:cNvSpPr>
          <p:nvPr>
            <p:ph idx="1"/>
          </p:nvPr>
        </p:nvSpPr>
        <p:spPr/>
        <p:txBody>
          <a:bodyPr>
            <a:normAutofit/>
          </a:bodyPr>
          <a:lstStyle/>
          <a:p>
            <a:pPr lvl="0"/>
            <a:endParaRPr lang="el-GR" sz="2100" dirty="0"/>
          </a:p>
        </p:txBody>
      </p:sp>
      <p:sp>
        <p:nvSpPr>
          <p:cNvPr id="5" name="4 - Θέση κειμένου"/>
          <p:cNvSpPr>
            <a:spLocks noGrp="1"/>
          </p:cNvSpPr>
          <p:nvPr>
            <p:ph type="body" sz="half" idx="2"/>
          </p:nvPr>
        </p:nvSpPr>
        <p:spPr/>
        <p:txBody>
          <a:bodyPr/>
          <a:lstStyle/>
          <a:p>
            <a:pPr lvl="0"/>
            <a:r>
              <a:rPr lang="el-GR" sz="2800" dirty="0" smtClean="0">
                <a:solidFill>
                  <a:srgbClr val="FFFF00"/>
                </a:solidFill>
              </a:rPr>
              <a:t>Πυρρίχιος</a:t>
            </a:r>
          </a:p>
          <a:p>
            <a:pPr lvl="0"/>
            <a:r>
              <a:rPr lang="el-GR" sz="2800" dirty="0" smtClean="0">
                <a:solidFill>
                  <a:srgbClr val="FFFF00"/>
                </a:solidFill>
              </a:rPr>
              <a:t>Συρτός</a:t>
            </a:r>
          </a:p>
          <a:p>
            <a:pPr lvl="0"/>
            <a:r>
              <a:rPr lang="el-GR" sz="2800" dirty="0" smtClean="0">
                <a:solidFill>
                  <a:srgbClr val="FFFF00"/>
                </a:solidFill>
              </a:rPr>
              <a:t>Σιγανός </a:t>
            </a:r>
          </a:p>
          <a:p>
            <a:pPr lvl="0"/>
            <a:r>
              <a:rPr lang="el-GR" sz="2800" dirty="0" smtClean="0">
                <a:solidFill>
                  <a:srgbClr val="FFFF00"/>
                </a:solidFill>
              </a:rPr>
              <a:t>Πηδηχτός</a:t>
            </a:r>
          </a:p>
          <a:p>
            <a:pPr lvl="0"/>
            <a:r>
              <a:rPr lang="el-GR" sz="2800" dirty="0" err="1" smtClean="0">
                <a:solidFill>
                  <a:srgbClr val="FFFF00"/>
                </a:solidFill>
              </a:rPr>
              <a:t>Γιτσικιά</a:t>
            </a:r>
            <a:r>
              <a:rPr lang="el-GR" sz="2800" dirty="0" smtClean="0">
                <a:solidFill>
                  <a:srgbClr val="FFFF00"/>
                </a:solidFill>
              </a:rPr>
              <a:t> σούστα</a:t>
            </a:r>
          </a:p>
          <a:p>
            <a:pPr lvl="0"/>
            <a:r>
              <a:rPr lang="el-GR" sz="2800" dirty="0" smtClean="0">
                <a:solidFill>
                  <a:srgbClr val="FFFF00"/>
                </a:solidFill>
              </a:rPr>
              <a:t>Χανιώτικος ή </a:t>
            </a:r>
            <a:r>
              <a:rPr lang="el-GR" sz="2800" dirty="0" err="1" smtClean="0">
                <a:solidFill>
                  <a:srgbClr val="FFFF00"/>
                </a:solidFill>
              </a:rPr>
              <a:t>χανιώτης</a:t>
            </a:r>
            <a:endParaRPr lang="el-GR" sz="2800" dirty="0" smtClean="0">
              <a:solidFill>
                <a:srgbClr val="FFFF00"/>
              </a:solidFill>
            </a:endParaRPr>
          </a:p>
          <a:p>
            <a:pPr lvl="0"/>
            <a:r>
              <a:rPr lang="el-GR" sz="2800" dirty="0" err="1" smtClean="0">
                <a:solidFill>
                  <a:srgbClr val="FFFF00"/>
                </a:solidFill>
              </a:rPr>
              <a:t>Πεντοζάλι</a:t>
            </a:r>
            <a:endParaRPr lang="el-GR" sz="2800" dirty="0" smtClean="0">
              <a:solidFill>
                <a:srgbClr val="FFFF00"/>
              </a:solidFill>
            </a:endParaRPr>
          </a:p>
          <a:p>
            <a:r>
              <a:rPr lang="el-GR" sz="2800" dirty="0" err="1" smtClean="0">
                <a:solidFill>
                  <a:srgbClr val="FFFF00"/>
                </a:solidFill>
              </a:rPr>
              <a:t>Μαλεβιζιώτης</a:t>
            </a:r>
            <a:endParaRPr lang="el-GR" sz="2800" dirty="0" smtClean="0">
              <a:solidFill>
                <a:srgbClr val="FFFF00"/>
              </a:solidFill>
            </a:endParaRPr>
          </a:p>
          <a:p>
            <a:endParaRPr lang="el-GR" dirty="0"/>
          </a:p>
        </p:txBody>
      </p:sp>
      <p:pic>
        <p:nvPicPr>
          <p:cNvPr id="4" name="3 - Εικόνα" descr="xoroi.png"/>
          <p:cNvPicPr>
            <a:picLocks noChangeAspect="1"/>
          </p:cNvPicPr>
          <p:nvPr/>
        </p:nvPicPr>
        <p:blipFill>
          <a:blip r:embed="rId2" cstate="print"/>
          <a:stretch>
            <a:fillRect/>
          </a:stretch>
        </p:blipFill>
        <p:spPr>
          <a:xfrm>
            <a:off x="3563888" y="260648"/>
            <a:ext cx="5152004" cy="590465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71550" y="0"/>
            <a:ext cx="7772400" cy="1470025"/>
          </a:xfrm>
        </p:spPr>
        <p:txBody>
          <a:bodyPr>
            <a:normAutofit/>
          </a:bodyPr>
          <a:lstStyle/>
          <a:p>
            <a:r>
              <a:rPr lang="el-GR" sz="4000" dirty="0">
                <a:solidFill>
                  <a:srgbClr val="FFFF00"/>
                </a:solidFill>
              </a:rPr>
              <a:t>ΒΕΝΤΕΤΑ </a:t>
            </a:r>
            <a:r>
              <a:rPr lang="en-US" sz="4000" dirty="0">
                <a:solidFill>
                  <a:srgbClr val="FFFF00"/>
                </a:solidFill>
              </a:rPr>
              <a:t>:</a:t>
            </a:r>
            <a:r>
              <a:rPr lang="el-GR" sz="4000" dirty="0">
                <a:solidFill>
                  <a:srgbClr val="FFFF00"/>
                </a:solidFill>
              </a:rPr>
              <a:t> Ο ΝΟΜΟΣ ΤΟΥ ΑΙΜΑΤΟΣ</a:t>
            </a:r>
          </a:p>
        </p:txBody>
      </p:sp>
      <p:sp>
        <p:nvSpPr>
          <p:cNvPr id="2052" name="Rectangle 4"/>
          <p:cNvSpPr>
            <a:spLocks noChangeArrowheads="1"/>
          </p:cNvSpPr>
          <p:nvPr/>
        </p:nvSpPr>
        <p:spPr bwMode="auto">
          <a:xfrm>
            <a:off x="323850" y="4005263"/>
            <a:ext cx="6400800" cy="1752600"/>
          </a:xfrm>
          <a:prstGeom prst="rect">
            <a:avLst/>
          </a:prstGeom>
          <a:noFill/>
          <a:ln w="9525">
            <a:noFill/>
            <a:miter lim="800000"/>
            <a:headEnd/>
            <a:tailEnd/>
          </a:ln>
          <a:effectLst/>
        </p:spPr>
        <p:txBody>
          <a:bodyPr/>
          <a:lstStyle/>
          <a:p>
            <a:pPr>
              <a:spcBef>
                <a:spcPct val="20000"/>
              </a:spcBef>
            </a:pPr>
            <a:endParaRPr lang="el-GR" sz="2000"/>
          </a:p>
        </p:txBody>
      </p:sp>
      <p:sp>
        <p:nvSpPr>
          <p:cNvPr id="2055" name="AutoShape 7" descr="Z"/>
          <p:cNvSpPr>
            <a:spLocks noChangeAspect="1" noChangeArrowheads="1"/>
          </p:cNvSpPr>
          <p:nvPr/>
        </p:nvSpPr>
        <p:spPr bwMode="auto">
          <a:xfrm>
            <a:off x="4419600" y="3276600"/>
            <a:ext cx="304800" cy="304800"/>
          </a:xfrm>
          <a:prstGeom prst="rect">
            <a:avLst/>
          </a:prstGeom>
          <a:noFill/>
        </p:spPr>
        <p:txBody>
          <a:bodyPr/>
          <a:lstStyle/>
          <a:p>
            <a:endParaRPr lang="el-GR"/>
          </a:p>
        </p:txBody>
      </p:sp>
      <p:sp>
        <p:nvSpPr>
          <p:cNvPr id="2057" name="AutoShape 9" descr="Z"/>
          <p:cNvSpPr>
            <a:spLocks noChangeAspect="1" noChangeArrowheads="1"/>
          </p:cNvSpPr>
          <p:nvPr/>
        </p:nvSpPr>
        <p:spPr bwMode="auto">
          <a:xfrm>
            <a:off x="4419600" y="3276600"/>
            <a:ext cx="304800" cy="304800"/>
          </a:xfrm>
          <a:prstGeom prst="rect">
            <a:avLst/>
          </a:prstGeom>
          <a:noFill/>
        </p:spPr>
        <p:txBody>
          <a:bodyPr/>
          <a:lstStyle/>
          <a:p>
            <a:endParaRPr lang="el-GR"/>
          </a:p>
        </p:txBody>
      </p:sp>
      <p:sp>
        <p:nvSpPr>
          <p:cNvPr id="2059" name="AutoShape 11" descr="Z"/>
          <p:cNvSpPr>
            <a:spLocks noChangeAspect="1" noChangeArrowheads="1"/>
          </p:cNvSpPr>
          <p:nvPr/>
        </p:nvSpPr>
        <p:spPr bwMode="auto">
          <a:xfrm>
            <a:off x="3348038" y="2495550"/>
            <a:ext cx="2447925" cy="1866900"/>
          </a:xfrm>
          <a:prstGeom prst="rect">
            <a:avLst/>
          </a:prstGeom>
          <a:noFill/>
        </p:spPr>
        <p:txBody>
          <a:bodyPr/>
          <a:lstStyle/>
          <a:p>
            <a:endParaRPr lang="el-GR"/>
          </a:p>
        </p:txBody>
      </p:sp>
      <p:pic>
        <p:nvPicPr>
          <p:cNvPr id="2061" name="Picture 13" descr="ANd9GcRpxVJnirY9VJ3_OX44Zoe_E4vKPvxrRS5Py5H_YPBIuX6CmhpkAw"/>
          <p:cNvPicPr>
            <a:picLocks noChangeAspect="1" noChangeArrowheads="1"/>
          </p:cNvPicPr>
          <p:nvPr/>
        </p:nvPicPr>
        <p:blipFill>
          <a:blip r:embed="rId2" cstate="print"/>
          <a:srcRect/>
          <a:stretch>
            <a:fillRect/>
          </a:stretch>
        </p:blipFill>
        <p:spPr bwMode="auto">
          <a:xfrm>
            <a:off x="1331640" y="2132856"/>
            <a:ext cx="6769100" cy="3887788"/>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Grp="1" noChangeArrowheads="1"/>
          </p:cNvSpPr>
          <p:nvPr>
            <p:ph type="title"/>
          </p:nvPr>
        </p:nvSpPr>
        <p:spPr/>
        <p:txBody>
          <a:bodyPr>
            <a:noAutofit/>
          </a:bodyPr>
          <a:lstStyle/>
          <a:p>
            <a:r>
              <a:rPr lang="el-GR" sz="4000" b="1" dirty="0">
                <a:solidFill>
                  <a:srgbClr val="FFFF00"/>
                </a:solidFill>
                <a:effectLst/>
              </a:rPr>
              <a:t>ΒΕΝΤΕΤΑ ΣΤΟΝ ΕΛΛΑΔΙΚΟ ΧΩΡΟ</a:t>
            </a:r>
          </a:p>
        </p:txBody>
      </p:sp>
      <p:sp>
        <p:nvSpPr>
          <p:cNvPr id="12" name="11 - Θέση περιεχομένου"/>
          <p:cNvSpPr>
            <a:spLocks noGrp="1"/>
          </p:cNvSpPr>
          <p:nvPr>
            <p:ph sz="half" idx="1"/>
          </p:nvPr>
        </p:nvSpPr>
        <p:spPr/>
        <p:txBody>
          <a:bodyPr/>
          <a:lstStyle/>
          <a:p>
            <a:r>
              <a:rPr lang="el-GR" dirty="0" smtClean="0">
                <a:solidFill>
                  <a:srgbClr val="FFFF00"/>
                </a:solidFill>
              </a:rPr>
              <a:t>Βεντέτα στη Κρήτη</a:t>
            </a:r>
            <a:endParaRPr lang="el-GR" dirty="0">
              <a:solidFill>
                <a:srgbClr val="FFFF00"/>
              </a:solidFill>
            </a:endParaRPr>
          </a:p>
        </p:txBody>
      </p:sp>
      <p:sp>
        <p:nvSpPr>
          <p:cNvPr id="9" name="8 - Θέση περιεχομένου"/>
          <p:cNvSpPr>
            <a:spLocks noGrp="1"/>
          </p:cNvSpPr>
          <p:nvPr>
            <p:ph sz="half" idx="2"/>
          </p:nvPr>
        </p:nvSpPr>
        <p:spPr/>
        <p:txBody>
          <a:bodyPr/>
          <a:lstStyle/>
          <a:p>
            <a:r>
              <a:rPr lang="el-GR" dirty="0" smtClean="0">
                <a:solidFill>
                  <a:srgbClr val="FFFF00"/>
                </a:solidFill>
              </a:rPr>
              <a:t>Βεντέτα στη Μάνη</a:t>
            </a:r>
            <a:endParaRPr lang="el-GR" dirty="0">
              <a:solidFill>
                <a:srgbClr val="FFFF00"/>
              </a:solidFill>
            </a:endParaRPr>
          </a:p>
        </p:txBody>
      </p:sp>
      <p:sp>
        <p:nvSpPr>
          <p:cNvPr id="3082" name="AutoShape 10" descr="2Q=="/>
          <p:cNvSpPr>
            <a:spLocks noChangeAspect="1" noChangeArrowheads="1"/>
          </p:cNvSpPr>
          <p:nvPr/>
        </p:nvSpPr>
        <p:spPr bwMode="auto">
          <a:xfrm>
            <a:off x="3338513" y="2505075"/>
            <a:ext cx="2466975" cy="1847850"/>
          </a:xfrm>
          <a:prstGeom prst="rect">
            <a:avLst/>
          </a:prstGeom>
          <a:noFill/>
        </p:spPr>
        <p:txBody>
          <a:bodyPr/>
          <a:lstStyle/>
          <a:p>
            <a:endParaRPr lang="el-GR"/>
          </a:p>
        </p:txBody>
      </p:sp>
      <p:sp>
        <p:nvSpPr>
          <p:cNvPr id="3084" name="AutoShape 12" descr="2Q=="/>
          <p:cNvSpPr>
            <a:spLocks noChangeAspect="1" noChangeArrowheads="1"/>
          </p:cNvSpPr>
          <p:nvPr/>
        </p:nvSpPr>
        <p:spPr bwMode="auto">
          <a:xfrm>
            <a:off x="3338513" y="2505075"/>
            <a:ext cx="2466975" cy="1847850"/>
          </a:xfrm>
          <a:prstGeom prst="rect">
            <a:avLst/>
          </a:prstGeom>
          <a:noFill/>
        </p:spPr>
        <p:txBody>
          <a:bodyPr/>
          <a:lstStyle/>
          <a:p>
            <a:endParaRPr lang="el-GR"/>
          </a:p>
        </p:txBody>
      </p:sp>
      <p:pic>
        <p:nvPicPr>
          <p:cNvPr id="3085" name="Picture 13" descr="krhth"/>
          <p:cNvPicPr>
            <a:picLocks noChangeAspect="1" noChangeArrowheads="1"/>
          </p:cNvPicPr>
          <p:nvPr/>
        </p:nvPicPr>
        <p:blipFill>
          <a:blip r:embed="rId2" cstate="print"/>
          <a:srcRect/>
          <a:stretch>
            <a:fillRect/>
          </a:stretch>
        </p:blipFill>
        <p:spPr bwMode="auto">
          <a:xfrm>
            <a:off x="1043608" y="3140968"/>
            <a:ext cx="2952750" cy="2663825"/>
          </a:xfrm>
          <a:prstGeom prst="rect">
            <a:avLst/>
          </a:prstGeom>
          <a:noFill/>
        </p:spPr>
      </p:pic>
      <p:pic>
        <p:nvPicPr>
          <p:cNvPr id="13" name="12 - Εικόνα" descr="jjj.png"/>
          <p:cNvPicPr>
            <a:picLocks noChangeAspect="1"/>
          </p:cNvPicPr>
          <p:nvPr/>
        </p:nvPicPr>
        <p:blipFill>
          <a:blip r:embed="rId3" cstate="print"/>
          <a:stretch>
            <a:fillRect/>
          </a:stretch>
        </p:blipFill>
        <p:spPr>
          <a:xfrm>
            <a:off x="5004048" y="3140968"/>
            <a:ext cx="2932989" cy="269229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333375"/>
            <a:ext cx="7772400" cy="1470025"/>
          </a:xfrm>
        </p:spPr>
        <p:txBody>
          <a:bodyPr/>
          <a:lstStyle/>
          <a:p>
            <a:r>
              <a:rPr lang="el-GR" dirty="0">
                <a:solidFill>
                  <a:srgbClr val="FFFF00"/>
                </a:solidFill>
              </a:rPr>
              <a:t>Τοπικισμός</a:t>
            </a:r>
            <a:r>
              <a:rPr lang="el-GR" dirty="0">
                <a:solidFill>
                  <a:schemeClr val="bg1"/>
                </a:solidFill>
              </a:rPr>
              <a:t> </a:t>
            </a:r>
          </a:p>
        </p:txBody>
      </p:sp>
      <p:sp>
        <p:nvSpPr>
          <p:cNvPr id="2051" name="Rectangle 3"/>
          <p:cNvSpPr>
            <a:spLocks noGrp="1" noChangeArrowheads="1"/>
          </p:cNvSpPr>
          <p:nvPr>
            <p:ph type="subTitle" idx="1"/>
          </p:nvPr>
        </p:nvSpPr>
        <p:spPr>
          <a:xfrm>
            <a:off x="1547813" y="2636838"/>
            <a:ext cx="6400800" cy="1752600"/>
          </a:xfrm>
        </p:spPr>
        <p:txBody>
          <a:bodyPr/>
          <a:lstStyle/>
          <a:p>
            <a:pPr>
              <a:lnSpc>
                <a:spcPct val="90000"/>
              </a:lnSpc>
            </a:pPr>
            <a:r>
              <a:rPr lang="el-GR" sz="2400" dirty="0">
                <a:solidFill>
                  <a:srgbClr val="FFFF00"/>
                </a:solidFill>
              </a:rPr>
              <a:t>Τοπικισμός (</a:t>
            </a:r>
            <a:r>
              <a:rPr lang="el-GR" sz="2400" dirty="0" err="1">
                <a:solidFill>
                  <a:srgbClr val="FFFF00"/>
                </a:solidFill>
              </a:rPr>
              <a:t>regionalism</a:t>
            </a:r>
            <a:r>
              <a:rPr lang="el-GR" sz="2400" dirty="0">
                <a:solidFill>
                  <a:srgbClr val="FFFF00"/>
                </a:solidFill>
              </a:rPr>
              <a:t>) είναι η παθολογική προσήλωση στον τόπο καταγωγής, το χωριό ή την επαρχία ή την ευρύτερη περιοχή (συνήθως τον νομό). </a:t>
            </a:r>
          </a:p>
        </p:txBody>
      </p:sp>
      <p:pic>
        <p:nvPicPr>
          <p:cNvPr id="2052" name="Picture 4" descr="ΚΡΗΤΙΚΟΣ"/>
          <p:cNvPicPr>
            <a:picLocks noChangeAspect="1" noChangeArrowheads="1"/>
          </p:cNvPicPr>
          <p:nvPr/>
        </p:nvPicPr>
        <p:blipFill>
          <a:blip r:embed="rId2" cstate="print"/>
          <a:srcRect/>
          <a:stretch>
            <a:fillRect/>
          </a:stretch>
        </p:blipFill>
        <p:spPr bwMode="auto">
          <a:xfrm rot="658329">
            <a:off x="7092950" y="476250"/>
            <a:ext cx="1427163" cy="1795463"/>
          </a:xfrm>
          <a:prstGeom prst="rect">
            <a:avLst/>
          </a:prstGeom>
          <a:noFill/>
        </p:spPr>
      </p:pic>
      <p:pic>
        <p:nvPicPr>
          <p:cNvPr id="2053" name="Picture 5" descr="----------"/>
          <p:cNvPicPr>
            <a:picLocks noChangeAspect="1" noChangeArrowheads="1"/>
          </p:cNvPicPr>
          <p:nvPr/>
        </p:nvPicPr>
        <p:blipFill>
          <a:blip r:embed="rId3" cstate="print"/>
          <a:srcRect/>
          <a:stretch>
            <a:fillRect/>
          </a:stretch>
        </p:blipFill>
        <p:spPr bwMode="auto">
          <a:xfrm>
            <a:off x="5003800" y="4149725"/>
            <a:ext cx="3960813" cy="2447925"/>
          </a:xfrm>
          <a:prstGeom prst="rect">
            <a:avLst/>
          </a:prstGeom>
          <a:noFill/>
        </p:spPr>
      </p:pic>
      <p:pic>
        <p:nvPicPr>
          <p:cNvPr id="2054" name="Picture 6" descr="kriti"/>
          <p:cNvPicPr>
            <a:picLocks noChangeAspect="1" noChangeArrowheads="1"/>
          </p:cNvPicPr>
          <p:nvPr/>
        </p:nvPicPr>
        <p:blipFill>
          <a:blip r:embed="rId4" cstate="print"/>
          <a:srcRect/>
          <a:stretch>
            <a:fillRect/>
          </a:stretch>
        </p:blipFill>
        <p:spPr bwMode="auto">
          <a:xfrm>
            <a:off x="755650" y="4076700"/>
            <a:ext cx="2808288" cy="2106613"/>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solidFill>
                  <a:srgbClr val="FFFF00"/>
                </a:solidFill>
              </a:rPr>
              <a:t>Συμπέρασμα</a:t>
            </a:r>
            <a:endParaRPr lang="el-GR" dirty="0">
              <a:solidFill>
                <a:srgbClr val="FFFF00"/>
              </a:solidFill>
            </a:endParaRPr>
          </a:p>
        </p:txBody>
      </p:sp>
      <p:sp>
        <p:nvSpPr>
          <p:cNvPr id="3" name="2 - Θέση περιεχομένου"/>
          <p:cNvSpPr>
            <a:spLocks noGrp="1"/>
          </p:cNvSpPr>
          <p:nvPr>
            <p:ph idx="1"/>
          </p:nvPr>
        </p:nvSpPr>
        <p:spPr/>
        <p:txBody>
          <a:bodyPr>
            <a:normAutofit/>
          </a:bodyPr>
          <a:lstStyle/>
          <a:p>
            <a:pPr algn="ctr">
              <a:buNone/>
            </a:pPr>
            <a:r>
              <a:rPr lang="el-GR" sz="3200" dirty="0" smtClean="0">
                <a:solidFill>
                  <a:srgbClr val="FFFF00"/>
                </a:solidFill>
              </a:rPr>
              <a:t>Η Κρήτη είναι μια περιοχή της Ελλάδας που έχει ιδιαιτερότητες, τόσο στο σύνολο της, όσο και από περιοχή σε περιοχή. Με κάθε νέα προσέγγιση της φύσης, των ανθρώπων και του πολιτισμού της Κρήτης, νέες εκπλήξεις μας περιμένουν.</a:t>
            </a:r>
            <a:endParaRPr lang="el-GR" sz="3200" dirty="0">
              <a:solidFill>
                <a:srgbClr val="FFFF00"/>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4400" dirty="0" smtClean="0">
                <a:solidFill>
                  <a:srgbClr val="FFFF00"/>
                </a:solidFill>
              </a:rPr>
              <a:t>Προτάσεις για περαιτέρω έρευνα</a:t>
            </a:r>
            <a:r>
              <a:rPr lang="el-GR" sz="4400" dirty="0" smtClean="0"/>
              <a:t/>
            </a:r>
            <a:br>
              <a:rPr lang="el-GR" sz="4400" dirty="0" smtClean="0"/>
            </a:br>
            <a:endParaRPr lang="el-GR" dirty="0"/>
          </a:p>
        </p:txBody>
      </p:sp>
      <p:sp>
        <p:nvSpPr>
          <p:cNvPr id="3" name="2 - Θέση περιεχομένου"/>
          <p:cNvSpPr>
            <a:spLocks noGrp="1"/>
          </p:cNvSpPr>
          <p:nvPr>
            <p:ph idx="1"/>
          </p:nvPr>
        </p:nvSpPr>
        <p:spPr/>
        <p:txBody>
          <a:bodyPr/>
          <a:lstStyle/>
          <a:p>
            <a:r>
              <a:rPr lang="el-GR" dirty="0" smtClean="0">
                <a:solidFill>
                  <a:srgbClr val="FFFF00"/>
                </a:solidFill>
              </a:rPr>
              <a:t>Εμβάθυνση στη φύση, στους ανθρώπους και στον πολιτισμό της Κρήτης</a:t>
            </a:r>
          </a:p>
          <a:p>
            <a:r>
              <a:rPr lang="el-GR" dirty="0" smtClean="0">
                <a:solidFill>
                  <a:srgbClr val="FFFF00"/>
                </a:solidFill>
              </a:rPr>
              <a:t>Σύγκριση της Κρήτης με τα άλλα μεγάλα νησιά της Μεσογείου (π.χ. Σικελία, Κορσική)</a:t>
            </a:r>
          </a:p>
          <a:p>
            <a:r>
              <a:rPr lang="el-GR" dirty="0" smtClean="0">
                <a:solidFill>
                  <a:srgbClr val="FFFF00"/>
                </a:solidFill>
              </a:rPr>
              <a:t>Ενασχόληση με επιπλέον ειδικά θέματα σχετικά με την Κρήτη</a:t>
            </a:r>
          </a:p>
          <a:p>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dirty="0" smtClean="0">
                <a:solidFill>
                  <a:srgbClr val="FFFF00"/>
                </a:solidFill>
              </a:rPr>
              <a:t>Μορφή Παρουσίασης</a:t>
            </a:r>
            <a:endParaRPr lang="el-GR" dirty="0">
              <a:solidFill>
                <a:srgbClr val="FFFF00"/>
              </a:solidFill>
            </a:endParaRPr>
          </a:p>
        </p:txBody>
      </p:sp>
      <p:sp>
        <p:nvSpPr>
          <p:cNvPr id="3" name="2 - Θέση περιεχομένου"/>
          <p:cNvSpPr>
            <a:spLocks noGrp="1"/>
          </p:cNvSpPr>
          <p:nvPr>
            <p:ph idx="1"/>
          </p:nvPr>
        </p:nvSpPr>
        <p:spPr/>
        <p:txBody>
          <a:bodyPr/>
          <a:lstStyle/>
          <a:p>
            <a:pPr algn="ctr">
              <a:buNone/>
            </a:pPr>
            <a:r>
              <a:rPr lang="el-GR" dirty="0" smtClean="0">
                <a:solidFill>
                  <a:srgbClr val="FFFF00"/>
                </a:solidFill>
              </a:rPr>
              <a:t>Μετά από απόφαση του τμήματος η συντακτική ομάδα συμφώνησε να επιτρέψει σε κάθε ομάδα να έχει τη δική της μορφή παρουσίασης. </a:t>
            </a:r>
          </a:p>
          <a:p>
            <a:pPr algn="ctr">
              <a:buNone/>
            </a:pPr>
            <a:endParaRPr lang="el-GR"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p:txBody>
          <a:bodyPr>
            <a:normAutofit/>
          </a:bodyPr>
          <a:lstStyle/>
          <a:p>
            <a:r>
              <a:rPr lang="el-GR" dirty="0" smtClean="0">
                <a:solidFill>
                  <a:srgbClr val="FFFF00"/>
                </a:solidFill>
              </a:rPr>
              <a:t>Η Ομάδα μας</a:t>
            </a:r>
            <a:endParaRPr lang="el-GR" dirty="0">
              <a:solidFill>
                <a:srgbClr val="FFFF00"/>
              </a:solidFill>
            </a:endParaRPr>
          </a:p>
        </p:txBody>
      </p:sp>
      <p:sp>
        <p:nvSpPr>
          <p:cNvPr id="5" name="4 - Θέση περιεχομένου"/>
          <p:cNvSpPr>
            <a:spLocks noGrp="1"/>
          </p:cNvSpPr>
          <p:nvPr>
            <p:ph idx="1"/>
          </p:nvPr>
        </p:nvSpPr>
        <p:spPr>
          <a:xfrm>
            <a:off x="457200" y="1600200"/>
            <a:ext cx="8229600" cy="5069160"/>
          </a:xfrm>
        </p:spPr>
        <p:txBody>
          <a:bodyPr numCol="3">
            <a:normAutofit fontScale="85000" lnSpcReduction="20000"/>
          </a:bodyPr>
          <a:lstStyle/>
          <a:p>
            <a:r>
              <a:rPr lang="el-GR" sz="2300" dirty="0" smtClean="0">
                <a:solidFill>
                  <a:srgbClr val="FFFF00"/>
                </a:solidFill>
              </a:rPr>
              <a:t>Αγγελάκη Βασιλική</a:t>
            </a:r>
          </a:p>
          <a:p>
            <a:r>
              <a:rPr lang="el-GR" sz="2300" dirty="0" err="1" smtClean="0">
                <a:solidFill>
                  <a:srgbClr val="FFFF00"/>
                </a:solidFill>
              </a:rPr>
              <a:t>Αγγουράκης</a:t>
            </a:r>
            <a:r>
              <a:rPr lang="el-GR" sz="2300" dirty="0" smtClean="0">
                <a:solidFill>
                  <a:srgbClr val="FFFF00"/>
                </a:solidFill>
              </a:rPr>
              <a:t> Γεώργιος</a:t>
            </a:r>
          </a:p>
          <a:p>
            <a:r>
              <a:rPr lang="el-GR" sz="2300" dirty="0" smtClean="0">
                <a:solidFill>
                  <a:srgbClr val="FFFF00"/>
                </a:solidFill>
              </a:rPr>
              <a:t>Αλεξανδροπούλου Παναγιώτα</a:t>
            </a:r>
          </a:p>
          <a:p>
            <a:r>
              <a:rPr lang="el-GR" sz="2300" dirty="0" err="1" smtClean="0">
                <a:solidFill>
                  <a:srgbClr val="FFFF00"/>
                </a:solidFill>
              </a:rPr>
              <a:t>Αλεσίου</a:t>
            </a:r>
            <a:r>
              <a:rPr lang="el-GR" sz="2300" dirty="0" smtClean="0">
                <a:solidFill>
                  <a:srgbClr val="FFFF00"/>
                </a:solidFill>
              </a:rPr>
              <a:t> Μαρίνα</a:t>
            </a:r>
          </a:p>
          <a:p>
            <a:r>
              <a:rPr lang="el-GR" sz="2300" dirty="0" err="1" smtClean="0">
                <a:solidFill>
                  <a:srgbClr val="FFFF00"/>
                </a:solidFill>
              </a:rPr>
              <a:t>Αναγνωστίδης</a:t>
            </a:r>
            <a:r>
              <a:rPr lang="el-GR" sz="2300" dirty="0" smtClean="0">
                <a:solidFill>
                  <a:srgbClr val="FFFF00"/>
                </a:solidFill>
              </a:rPr>
              <a:t> Ιωάννης</a:t>
            </a:r>
          </a:p>
          <a:p>
            <a:r>
              <a:rPr lang="el-GR" sz="2300" dirty="0" err="1" smtClean="0">
                <a:solidFill>
                  <a:srgbClr val="FFFF00"/>
                </a:solidFill>
              </a:rPr>
              <a:t>Ανδρή</a:t>
            </a:r>
            <a:r>
              <a:rPr lang="el-GR" sz="2300" dirty="0" smtClean="0">
                <a:solidFill>
                  <a:srgbClr val="FFFF00"/>
                </a:solidFill>
              </a:rPr>
              <a:t> Ειρήνη</a:t>
            </a:r>
          </a:p>
          <a:p>
            <a:r>
              <a:rPr lang="el-GR" sz="2300" dirty="0" smtClean="0">
                <a:solidFill>
                  <a:srgbClr val="FFFF00"/>
                </a:solidFill>
              </a:rPr>
              <a:t>Αντωνίου Θεοδώρα</a:t>
            </a:r>
          </a:p>
          <a:p>
            <a:r>
              <a:rPr lang="el-GR" sz="2300" dirty="0" smtClean="0">
                <a:solidFill>
                  <a:srgbClr val="FFFF00"/>
                </a:solidFill>
              </a:rPr>
              <a:t>Αντωνίου Σωκράτης</a:t>
            </a:r>
          </a:p>
          <a:p>
            <a:r>
              <a:rPr lang="el-GR" sz="2300" dirty="0" smtClean="0">
                <a:solidFill>
                  <a:srgbClr val="FFFF00"/>
                </a:solidFill>
              </a:rPr>
              <a:t>Αντωνόπουλος Ιωάννης </a:t>
            </a:r>
          </a:p>
          <a:p>
            <a:r>
              <a:rPr lang="el-GR" sz="2300" dirty="0" smtClean="0">
                <a:solidFill>
                  <a:srgbClr val="FFFF00"/>
                </a:solidFill>
              </a:rPr>
              <a:t>Αποστολόπουλος Γεώργιος</a:t>
            </a:r>
          </a:p>
          <a:p>
            <a:r>
              <a:rPr lang="el-GR" sz="2300" dirty="0" err="1" smtClean="0">
                <a:solidFill>
                  <a:srgbClr val="FFFF00"/>
                </a:solidFill>
              </a:rPr>
              <a:t>Αποστολοπούλου</a:t>
            </a:r>
            <a:r>
              <a:rPr lang="el-GR" sz="2300" dirty="0" smtClean="0">
                <a:solidFill>
                  <a:srgbClr val="FFFF00"/>
                </a:solidFill>
              </a:rPr>
              <a:t> Αθανασία</a:t>
            </a:r>
          </a:p>
          <a:p>
            <a:r>
              <a:rPr lang="el-GR" sz="2300" dirty="0" err="1" smtClean="0">
                <a:solidFill>
                  <a:srgbClr val="FFFF00"/>
                </a:solidFill>
              </a:rPr>
              <a:t>Βαλαδάκη</a:t>
            </a:r>
            <a:r>
              <a:rPr lang="el-GR" sz="2300" dirty="0" smtClean="0">
                <a:solidFill>
                  <a:srgbClr val="FFFF00"/>
                </a:solidFill>
              </a:rPr>
              <a:t> Ευαγγελία</a:t>
            </a:r>
          </a:p>
          <a:p>
            <a:r>
              <a:rPr lang="el-GR" sz="2300" dirty="0" err="1" smtClean="0">
                <a:solidFill>
                  <a:srgbClr val="FFFF00"/>
                </a:solidFill>
              </a:rPr>
              <a:t>Βαξεβανίδης</a:t>
            </a:r>
            <a:r>
              <a:rPr lang="el-GR" sz="2300" dirty="0" smtClean="0">
                <a:solidFill>
                  <a:srgbClr val="FFFF00"/>
                </a:solidFill>
              </a:rPr>
              <a:t> Μιχαήλ</a:t>
            </a:r>
          </a:p>
          <a:p>
            <a:r>
              <a:rPr lang="el-GR" sz="2300" dirty="0" err="1" smtClean="0">
                <a:solidFill>
                  <a:srgbClr val="FFFF00"/>
                </a:solidFill>
              </a:rPr>
              <a:t>Βασιλονικολός</a:t>
            </a:r>
            <a:r>
              <a:rPr lang="el-GR" sz="2300" dirty="0" smtClean="0">
                <a:solidFill>
                  <a:srgbClr val="FFFF00"/>
                </a:solidFill>
              </a:rPr>
              <a:t> Φίλιππος</a:t>
            </a:r>
          </a:p>
          <a:p>
            <a:r>
              <a:rPr lang="el-GR" sz="2300" dirty="0" err="1" smtClean="0">
                <a:solidFill>
                  <a:srgbClr val="FFFF00"/>
                </a:solidFill>
              </a:rPr>
              <a:t>Βλασσοπούλου</a:t>
            </a:r>
            <a:r>
              <a:rPr lang="el-GR" sz="2300" dirty="0" smtClean="0">
                <a:solidFill>
                  <a:srgbClr val="FFFF00"/>
                </a:solidFill>
              </a:rPr>
              <a:t> Αδαμαντία</a:t>
            </a:r>
          </a:p>
          <a:p>
            <a:r>
              <a:rPr lang="el-GR" sz="2300" dirty="0" err="1" smtClean="0">
                <a:solidFill>
                  <a:srgbClr val="FFFF00"/>
                </a:solidFill>
              </a:rPr>
              <a:t>Βούρλος</a:t>
            </a:r>
            <a:r>
              <a:rPr lang="el-GR" sz="2300" dirty="0" smtClean="0">
                <a:solidFill>
                  <a:srgbClr val="FFFF00"/>
                </a:solidFill>
              </a:rPr>
              <a:t> Γεώργιος</a:t>
            </a:r>
          </a:p>
          <a:p>
            <a:r>
              <a:rPr lang="el-GR" sz="2300" dirty="0" err="1" smtClean="0">
                <a:solidFill>
                  <a:srgbClr val="FFFF00"/>
                </a:solidFill>
              </a:rPr>
              <a:t>Γαλάταλης</a:t>
            </a:r>
            <a:r>
              <a:rPr lang="el-GR" sz="2300" dirty="0" smtClean="0">
                <a:solidFill>
                  <a:srgbClr val="FFFF00"/>
                </a:solidFill>
              </a:rPr>
              <a:t> Αλέξανδρος</a:t>
            </a:r>
          </a:p>
          <a:p>
            <a:r>
              <a:rPr lang="el-GR" sz="2300" dirty="0" err="1" smtClean="0">
                <a:solidFill>
                  <a:srgbClr val="FFFF00"/>
                </a:solidFill>
              </a:rPr>
              <a:t>Γαστεράτος</a:t>
            </a:r>
            <a:r>
              <a:rPr lang="el-GR" sz="2300" dirty="0" smtClean="0">
                <a:solidFill>
                  <a:srgbClr val="FFFF00"/>
                </a:solidFill>
              </a:rPr>
              <a:t> Νικόλαος</a:t>
            </a:r>
          </a:p>
          <a:p>
            <a:r>
              <a:rPr lang="el-GR" sz="2300" dirty="0" err="1" smtClean="0">
                <a:solidFill>
                  <a:srgbClr val="FFFF00"/>
                </a:solidFill>
              </a:rPr>
              <a:t>Γεράκη</a:t>
            </a:r>
            <a:r>
              <a:rPr lang="el-GR" sz="2300" dirty="0" smtClean="0">
                <a:solidFill>
                  <a:srgbClr val="FFFF00"/>
                </a:solidFill>
              </a:rPr>
              <a:t>-</a:t>
            </a:r>
            <a:r>
              <a:rPr lang="el-GR" sz="2300" dirty="0" err="1" smtClean="0">
                <a:solidFill>
                  <a:srgbClr val="FFFF00"/>
                </a:solidFill>
              </a:rPr>
              <a:t>Τρίμη</a:t>
            </a:r>
            <a:r>
              <a:rPr lang="el-GR" sz="2300" dirty="0" smtClean="0">
                <a:solidFill>
                  <a:srgbClr val="FFFF00"/>
                </a:solidFill>
              </a:rPr>
              <a:t> Αλεξάνδρα</a:t>
            </a:r>
          </a:p>
          <a:p>
            <a:r>
              <a:rPr lang="el-GR" sz="2300" dirty="0" smtClean="0">
                <a:solidFill>
                  <a:srgbClr val="FFFF00"/>
                </a:solidFill>
              </a:rPr>
              <a:t>Γεωργακόπουλος Αλέξανδρος</a:t>
            </a:r>
          </a:p>
          <a:p>
            <a:r>
              <a:rPr lang="el-GR" sz="2300" dirty="0" smtClean="0">
                <a:solidFill>
                  <a:srgbClr val="FFFF00"/>
                </a:solidFill>
              </a:rPr>
              <a:t>Γιάννης Γεώργιος</a:t>
            </a:r>
          </a:p>
          <a:p>
            <a:r>
              <a:rPr lang="el-GR" sz="2300" dirty="0" err="1" smtClean="0">
                <a:solidFill>
                  <a:srgbClr val="FFFF00"/>
                </a:solidFill>
              </a:rPr>
              <a:t>Γκαγιέντ</a:t>
            </a:r>
            <a:r>
              <a:rPr lang="el-GR" sz="2300" dirty="0" smtClean="0">
                <a:solidFill>
                  <a:srgbClr val="FFFF00"/>
                </a:solidFill>
              </a:rPr>
              <a:t> Γαλάτεια</a:t>
            </a:r>
          </a:p>
          <a:p>
            <a:r>
              <a:rPr lang="el-GR" sz="2300" dirty="0" err="1" smtClean="0">
                <a:solidFill>
                  <a:srgbClr val="FFFF00"/>
                </a:solidFill>
              </a:rPr>
              <a:t>Γκόσης</a:t>
            </a:r>
            <a:r>
              <a:rPr lang="el-GR" sz="2300" dirty="0" smtClean="0">
                <a:solidFill>
                  <a:srgbClr val="FFFF00"/>
                </a:solidFill>
              </a:rPr>
              <a:t> Δημήτριος</a:t>
            </a:r>
          </a:p>
          <a:p>
            <a:r>
              <a:rPr lang="el-GR" sz="2300" dirty="0" smtClean="0">
                <a:solidFill>
                  <a:srgbClr val="FFFF00"/>
                </a:solidFill>
              </a:rPr>
              <a:t>Γκούμας Ευάγγελος</a:t>
            </a:r>
          </a:p>
          <a:p>
            <a:r>
              <a:rPr lang="el-GR" sz="2300" dirty="0" err="1" smtClean="0">
                <a:solidFill>
                  <a:srgbClr val="FFFF00"/>
                </a:solidFill>
              </a:rPr>
              <a:t>Γουλάκος</a:t>
            </a:r>
            <a:r>
              <a:rPr lang="el-GR" sz="2300" dirty="0" smtClean="0">
                <a:solidFill>
                  <a:srgbClr val="FFFF00"/>
                </a:solidFill>
              </a:rPr>
              <a:t> Βασίλειος</a:t>
            </a:r>
          </a:p>
          <a:p>
            <a:r>
              <a:rPr lang="el-GR" sz="2300" dirty="0" err="1" smtClean="0">
                <a:solidFill>
                  <a:srgbClr val="FFFF00"/>
                </a:solidFill>
              </a:rPr>
              <a:t>Δανοπούλου</a:t>
            </a:r>
            <a:r>
              <a:rPr lang="el-GR" sz="2300" dirty="0" smtClean="0">
                <a:solidFill>
                  <a:srgbClr val="FFFF00"/>
                </a:solidFill>
              </a:rPr>
              <a:t> Ευγενία</a:t>
            </a:r>
          </a:p>
          <a:p>
            <a:r>
              <a:rPr lang="el-GR" sz="2300" dirty="0" err="1" smtClean="0">
                <a:solidFill>
                  <a:srgbClr val="FFFF00"/>
                </a:solidFill>
              </a:rPr>
              <a:t>Ζουπάνου</a:t>
            </a:r>
            <a:r>
              <a:rPr lang="el-GR" sz="2300" dirty="0" smtClean="0">
                <a:solidFill>
                  <a:srgbClr val="FFFF00"/>
                </a:solidFill>
              </a:rPr>
              <a:t> Αφροδίτη</a:t>
            </a:r>
          </a:p>
          <a:p>
            <a:r>
              <a:rPr lang="el-GR" sz="2300" dirty="0" err="1" smtClean="0">
                <a:solidFill>
                  <a:srgbClr val="FFFF00"/>
                </a:solidFill>
              </a:rPr>
              <a:t>Περτέση</a:t>
            </a:r>
            <a:r>
              <a:rPr lang="el-GR" sz="2300" dirty="0" smtClean="0">
                <a:solidFill>
                  <a:srgbClr val="FFFF00"/>
                </a:solidFill>
              </a:rPr>
              <a:t> Ελπίδα </a:t>
            </a:r>
          </a:p>
          <a:p>
            <a:endParaRPr lang="el-GR" dirty="0" smtClean="0">
              <a:solidFill>
                <a:srgbClr val="FFFF00"/>
              </a:solidFill>
            </a:endParaRPr>
          </a:p>
          <a:p>
            <a:pPr algn="ctr">
              <a:buNone/>
            </a:pPr>
            <a:r>
              <a:rPr lang="el-GR" sz="2800" dirty="0" smtClean="0">
                <a:solidFill>
                  <a:srgbClr val="FFFF00"/>
                </a:solidFill>
              </a:rPr>
              <a:t>      Σας ευχαριστούμε που μας παρακολουθήσατε!!!!!!!!!!!!!!!</a:t>
            </a:r>
          </a:p>
          <a:p>
            <a:endParaRPr lang="el-GR" dirty="0" smtClean="0">
              <a:solidFill>
                <a:srgbClr val="FFFF00"/>
              </a:solidFill>
            </a:endParaRPr>
          </a:p>
          <a:p>
            <a:endParaRPr lang="el-GR" dirty="0" smtClean="0">
              <a:solidFill>
                <a:srgbClr val="FFFF00"/>
              </a:solidFill>
            </a:endParaRPr>
          </a:p>
          <a:p>
            <a:pPr>
              <a:buNone/>
            </a:pPr>
            <a:endParaRPr lang="el-GR"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Θέση κειμένου"/>
          <p:cNvSpPr>
            <a:spLocks noGrp="1"/>
          </p:cNvSpPr>
          <p:nvPr>
            <p:ph type="body" idx="1"/>
          </p:nvPr>
        </p:nvSpPr>
        <p:spPr/>
        <p:txBody>
          <a:bodyPr>
            <a:normAutofit fontScale="92500"/>
          </a:bodyPr>
          <a:lstStyle/>
          <a:p>
            <a:r>
              <a:rPr lang="el-GR" sz="6600" dirty="0" smtClean="0">
                <a:solidFill>
                  <a:srgbClr val="FFFF00"/>
                </a:solidFill>
              </a:rPr>
              <a:t>Η ΚΡΗΤΗ ΚΑΤΑ ΤΟΠΟΥΣ</a:t>
            </a:r>
            <a:endParaRPr lang="el-GR" sz="6600" dirty="0">
              <a:solidFill>
                <a:srgbClr val="FFFF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solidFill>
                  <a:srgbClr val="FFFF00"/>
                </a:solidFill>
              </a:rPr>
              <a:t>Νομός Χανίων</a:t>
            </a:r>
            <a:endParaRPr lang="el-GR" dirty="0">
              <a:solidFill>
                <a:srgbClr val="FFFF00"/>
              </a:solidFill>
            </a:endParaRPr>
          </a:p>
        </p:txBody>
      </p:sp>
      <p:sp>
        <p:nvSpPr>
          <p:cNvPr id="10" name="Θέση κειμένου 9"/>
          <p:cNvSpPr>
            <a:spLocks noGrp="1"/>
          </p:cNvSpPr>
          <p:nvPr>
            <p:ph type="body" idx="1"/>
          </p:nvPr>
        </p:nvSpPr>
        <p:spPr/>
        <p:txBody>
          <a:bodyPr/>
          <a:lstStyle/>
          <a:p>
            <a:r>
              <a:rPr lang="el-GR" dirty="0" smtClean="0">
                <a:solidFill>
                  <a:srgbClr val="FFFF00"/>
                </a:solidFill>
              </a:rPr>
              <a:t>Χάρτης νομού Χανίων</a:t>
            </a:r>
            <a:endParaRPr lang="el-GR" dirty="0">
              <a:solidFill>
                <a:srgbClr val="FFFF00"/>
              </a:solidFill>
            </a:endParaRPr>
          </a:p>
        </p:txBody>
      </p:sp>
      <p:sp>
        <p:nvSpPr>
          <p:cNvPr id="12" name="Θέση περιεχομένου 11"/>
          <p:cNvSpPr>
            <a:spLocks noGrp="1"/>
          </p:cNvSpPr>
          <p:nvPr>
            <p:ph sz="half" idx="2"/>
          </p:nvPr>
        </p:nvSpPr>
        <p:spPr/>
        <p:txBody>
          <a:bodyPr/>
          <a:lstStyle/>
          <a:p>
            <a:r>
              <a:rPr lang="el-GR" dirty="0" smtClean="0">
                <a:solidFill>
                  <a:srgbClr val="FFFF00"/>
                </a:solidFill>
              </a:rPr>
              <a:t>Γενικά Χαρακτηριστικά</a:t>
            </a:r>
          </a:p>
          <a:p>
            <a:r>
              <a:rPr lang="el-GR" dirty="0" smtClean="0">
                <a:solidFill>
                  <a:srgbClr val="FFFF00"/>
                </a:solidFill>
                <a:hlinkClick r:id="rId2" action="ppaction://hlinksldjump"/>
              </a:rPr>
              <a:t>Ιστορία</a:t>
            </a:r>
            <a:endParaRPr lang="el-GR" dirty="0" smtClean="0">
              <a:solidFill>
                <a:srgbClr val="FFFF00"/>
              </a:solidFill>
            </a:endParaRPr>
          </a:p>
          <a:p>
            <a:r>
              <a:rPr lang="el-GR" dirty="0" smtClean="0">
                <a:solidFill>
                  <a:srgbClr val="FFFF00"/>
                </a:solidFill>
                <a:hlinkClick r:id="rId3" action="ppaction://hlinksldjump"/>
              </a:rPr>
              <a:t>Αξιοθέατα (τουριστικοί προορισμοί)</a:t>
            </a:r>
            <a:endParaRPr lang="el-GR" dirty="0" smtClean="0">
              <a:solidFill>
                <a:srgbClr val="FFFF00"/>
              </a:solidFill>
            </a:endParaRPr>
          </a:p>
        </p:txBody>
      </p:sp>
      <p:pic>
        <p:nvPicPr>
          <p:cNvPr id="13" name="Θέση περιεχομένου 12"/>
          <p:cNvPicPr>
            <a:picLocks noGrp="1" noChangeAspect="1"/>
          </p:cNvPicPr>
          <p:nvPr>
            <p:ph sz="quarter" idx="4"/>
          </p:nvPr>
        </p:nvPicPr>
        <p:blipFill>
          <a:blip r:embed="rId4" cstate="print">
            <a:extLst>
              <a:ext uri="{28A0092B-C50C-407E-A947-70E740481C1C}">
                <a14:useLocalDpi xmlns:a14="http://schemas.microsoft.com/office/drawing/2010/main" xmlns="" val="0"/>
              </a:ext>
            </a:extLst>
          </a:blip>
          <a:stretch>
            <a:fillRect/>
          </a:stretch>
        </p:blipFill>
        <p:spPr>
          <a:xfrm>
            <a:off x="4645025" y="2197384"/>
            <a:ext cx="4041775" cy="3906270"/>
          </a:xfrm>
        </p:spPr>
      </p:pic>
    </p:spTree>
    <p:extLst>
      <p:ext uri="{BB962C8B-B14F-4D97-AF65-F5344CB8AC3E}">
        <p14:creationId xmlns:p14="http://schemas.microsoft.com/office/powerpoint/2010/main" xmlns="" val="4479864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6 - Εικόνα" descr="history1.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1 - Εικόνα" descr="Imeri_Gramvousa.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ChangeArrowheads="1"/>
          </p:cNvSpPr>
          <p:nvPr>
            <p:ph type="title"/>
          </p:nvPr>
        </p:nvSpPr>
        <p:spPr/>
        <p:txBody>
          <a:bodyPr/>
          <a:lstStyle/>
          <a:p>
            <a:r>
              <a:rPr lang="el-GR" b="1" dirty="0">
                <a:solidFill>
                  <a:srgbClr val="FFFF00"/>
                </a:solidFill>
              </a:rPr>
              <a:t>Η</a:t>
            </a:r>
            <a:r>
              <a:rPr lang="el-GR" dirty="0">
                <a:solidFill>
                  <a:srgbClr val="FFFF00"/>
                </a:solidFill>
              </a:rPr>
              <a:t> </a:t>
            </a:r>
            <a:r>
              <a:rPr lang="el-GR" b="1" dirty="0">
                <a:solidFill>
                  <a:srgbClr val="FFFF00"/>
                </a:solidFill>
              </a:rPr>
              <a:t>ΠΟΛΗ ΤΩΝ ΧΑΝΙΩΝ</a:t>
            </a:r>
          </a:p>
        </p:txBody>
      </p:sp>
      <p:sp>
        <p:nvSpPr>
          <p:cNvPr id="362500" name="Rectangle 4"/>
          <p:cNvSpPr>
            <a:spLocks noGrp="1" noChangeArrowheads="1"/>
          </p:cNvSpPr>
          <p:nvPr>
            <p:ph idx="1"/>
          </p:nvPr>
        </p:nvSpPr>
        <p:spPr/>
        <p:txBody>
          <a:bodyPr/>
          <a:lstStyle/>
          <a:p>
            <a:pPr>
              <a:buClr>
                <a:srgbClr val="FFFFFF"/>
              </a:buClr>
            </a:pPr>
            <a:r>
              <a:rPr lang="el-GR" b="1" dirty="0">
                <a:solidFill>
                  <a:srgbClr val="FFFF00"/>
                </a:solidFill>
              </a:rPr>
              <a:t>Φρούριο </a:t>
            </a:r>
            <a:r>
              <a:rPr lang="el-GR" b="1" dirty="0" err="1">
                <a:solidFill>
                  <a:srgbClr val="FFFF00"/>
                </a:solidFill>
              </a:rPr>
              <a:t>Φιρκά</a:t>
            </a:r>
            <a:endParaRPr lang="el-GR" b="1" dirty="0">
              <a:solidFill>
                <a:srgbClr val="FFFF00"/>
              </a:solidFill>
            </a:endParaRPr>
          </a:p>
          <a:p>
            <a:pPr>
              <a:buClr>
                <a:srgbClr val="FFFFFF"/>
              </a:buClr>
            </a:pPr>
            <a:r>
              <a:rPr lang="el-GR" b="1" dirty="0" smtClean="0">
                <a:solidFill>
                  <a:srgbClr val="FFFF00"/>
                </a:solidFill>
              </a:rPr>
              <a:t>Χαμάμ</a:t>
            </a:r>
            <a:endParaRPr lang="el-GR" b="1" dirty="0">
              <a:solidFill>
                <a:srgbClr val="FFFF00"/>
              </a:solidFill>
            </a:endParaRPr>
          </a:p>
          <a:p>
            <a:pPr>
              <a:buClr>
                <a:srgbClr val="FFFFFF"/>
              </a:buClr>
            </a:pPr>
            <a:r>
              <a:rPr lang="el-GR" b="1" dirty="0">
                <a:solidFill>
                  <a:srgbClr val="FFFF00"/>
                </a:solidFill>
              </a:rPr>
              <a:t>Ναυπηγεία</a:t>
            </a:r>
          </a:p>
          <a:p>
            <a:pPr>
              <a:buClr>
                <a:srgbClr val="FFFFFF"/>
              </a:buClr>
            </a:pPr>
            <a:r>
              <a:rPr lang="el-GR" b="1" dirty="0" smtClean="0">
                <a:solidFill>
                  <a:srgbClr val="FFFF00"/>
                </a:solidFill>
              </a:rPr>
              <a:t>Δημοτικός </a:t>
            </a:r>
            <a:r>
              <a:rPr lang="el-GR" b="1" dirty="0">
                <a:solidFill>
                  <a:srgbClr val="FFFF00"/>
                </a:solidFill>
              </a:rPr>
              <a:t>κήπος </a:t>
            </a:r>
            <a:r>
              <a:rPr lang="el-GR" b="1" dirty="0" smtClean="0">
                <a:solidFill>
                  <a:srgbClr val="FFFF00"/>
                </a:solidFill>
              </a:rPr>
              <a:t>Χανίων</a:t>
            </a:r>
            <a:endParaRPr lang="el-GR" b="1" dirty="0">
              <a:solidFill>
                <a:srgbClr val="FFFF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Προσαρμοσμένος 2">
      <a:dk1>
        <a:sysClr val="windowText" lastClr="000000"/>
      </a:dk1>
      <a:lt1>
        <a:sysClr val="window" lastClr="FFFFFF"/>
      </a:lt1>
      <a:dk2>
        <a:srgbClr val="0F243E"/>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295</TotalTime>
  <Words>712</Words>
  <Application>Microsoft Office PowerPoint</Application>
  <PresentationFormat>Προβολή στην οθόνη (4:3)</PresentationFormat>
  <Paragraphs>193</Paragraphs>
  <Slides>40</Slides>
  <Notes>0</Notes>
  <HiddenSlides>2</HiddenSlides>
  <MMClips>0</MMClips>
  <ScaleCrop>false</ScaleCrop>
  <HeadingPairs>
    <vt:vector size="4" baseType="variant">
      <vt:variant>
        <vt:lpstr>Θέμα</vt:lpstr>
      </vt:variant>
      <vt:variant>
        <vt:i4>1</vt:i4>
      </vt:variant>
      <vt:variant>
        <vt:lpstr>Τίτλοι διαφανειών</vt:lpstr>
      </vt:variant>
      <vt:variant>
        <vt:i4>40</vt:i4>
      </vt:variant>
    </vt:vector>
  </HeadingPairs>
  <TitlesOfParts>
    <vt:vector size="41" baseType="lpstr">
      <vt:lpstr>Θέμα του Office</vt:lpstr>
      <vt:lpstr>   ΚΡΗΤΗ </vt:lpstr>
      <vt:lpstr>Τι πραγματευόμαστε</vt:lpstr>
      <vt:lpstr>Περιεχόμενα</vt:lpstr>
      <vt:lpstr>Μορφή Παρουσίασης</vt:lpstr>
      <vt:lpstr>Διαφάνεια 5</vt:lpstr>
      <vt:lpstr>Νομός Χανίων</vt:lpstr>
      <vt:lpstr>Διαφάνεια 7</vt:lpstr>
      <vt:lpstr>Διαφάνεια 8</vt:lpstr>
      <vt:lpstr>Η ΠΟΛΗ ΤΩΝ ΧΑΝΙΩΝ</vt:lpstr>
      <vt:lpstr>Διαφάνεια 10</vt:lpstr>
      <vt:lpstr>a</vt:lpstr>
      <vt:lpstr>Γεωγραφία και κλίμα </vt:lpstr>
      <vt:lpstr>Οικονομία </vt:lpstr>
      <vt:lpstr>Αξιοθέατα </vt:lpstr>
      <vt:lpstr>Πόλη Ρεθύμνου</vt:lpstr>
      <vt:lpstr>Διαφάνεια 16</vt:lpstr>
      <vt:lpstr>Διαφάνεια 17</vt:lpstr>
      <vt:lpstr>Διαφάνεια 18</vt:lpstr>
      <vt:lpstr>  «Ηράκλειο, η μεγαλούπολη της Κρήτης»</vt:lpstr>
      <vt:lpstr>Περιεχόμενα</vt:lpstr>
      <vt:lpstr>Γενικές πληροφορίες</vt:lpstr>
      <vt:lpstr>Ιστορία</vt:lpstr>
      <vt:lpstr>Αξιοθέατα</vt:lpstr>
      <vt:lpstr>Διασκέδαση</vt:lpstr>
      <vt:lpstr>Νομός Λασιθίου</vt:lpstr>
      <vt:lpstr>Άγιος Νικόλαος</vt:lpstr>
      <vt:lpstr>Διαφάνεια 27</vt:lpstr>
      <vt:lpstr> Κρητική Διατροφή</vt:lpstr>
      <vt:lpstr>Κρητική διατροφή </vt:lpstr>
      <vt:lpstr>Διαφάνεια 30</vt:lpstr>
      <vt:lpstr>ΠΟΤΑ</vt:lpstr>
      <vt:lpstr>Διαφάνεια 32</vt:lpstr>
      <vt:lpstr>ΜΟΥΣΙΚΗ</vt:lpstr>
      <vt:lpstr>Χορός</vt:lpstr>
      <vt:lpstr>ΒΕΝΤΕΤΑ : Ο ΝΟΜΟΣ ΤΟΥ ΑΙΜΑΤΟΣ</vt:lpstr>
      <vt:lpstr>ΒΕΝΤΕΤΑ ΣΤΟΝ ΕΛΛΑΔΙΚΟ ΧΩΡΟ</vt:lpstr>
      <vt:lpstr>Τοπικισμός </vt:lpstr>
      <vt:lpstr>Συμπέρασμα</vt:lpstr>
      <vt:lpstr>Προτάσεις για περαιτέρω έρευνα </vt:lpstr>
      <vt:lpstr>Η Ομάδα μας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ΚΡΗΤΗ</dc:title>
  <dc:creator>PC</dc:creator>
  <cp:lastModifiedBy>PC</cp:lastModifiedBy>
  <cp:revision>36</cp:revision>
  <dcterms:created xsi:type="dcterms:W3CDTF">2013-01-12T16:38:52Z</dcterms:created>
  <dcterms:modified xsi:type="dcterms:W3CDTF">2013-02-06T18:34:55Z</dcterms:modified>
</cp:coreProperties>
</file>